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eecd5659-3f57-234e-926c-a0f3eb7c8309}">
          <p14:sldIdLst>
            <p14:sldId id="256"/>
            <p14:sldId id="257"/>
            <p14:sldId id="258"/>
          </p14:sldIdLst>
        </p14:section>
        <p14:section name="Supplier experience" id="{11d9545d-b3bd-43b0-6e00-b6b964dfff3b}">
          <p14:sldIdLst>
            <p14:sldId id="259"/>
            <p14:sldId id="260"/>
          </p14:sldIdLst>
        </p14:section>
        <p14:section name="Customer experience" id="{73babeae-c2dd-76cd-6318-b14462b02de0}">
          <p14:sldIdLst>
            <p14:sldId id="261"/>
            <p14:sldId id="262"/>
            <p14:sldId id="263"/>
            <p14:sldId id="264"/>
          </p14:sldIdLst>
        </p14:section>
        <p14:section name="Self-service &amp; AI" id="{eedd5868-ea3e-98f6-405c-78aaed88f330}">
          <p14:sldIdLst>
            <p14:sldId id="265"/>
            <p14:sldId id="266"/>
            <p14:sldId id="267"/>
            <p14:sldId id="268"/>
            <p14:sldId id="269"/>
          </p14:sldIdLst>
        </p14:section>
        <p14:section name="Connected suite" id="{b1b7c5b6-20d0-2a95-85a0-787902533f19}">
          <p14:sldIdLst>
            <p14:sldId id="270"/>
            <p14:sldId id="271"/>
          </p14:sldIdLst>
        </p14:section>
        <p14:section name="Outcomes" id="{4777be3b-fb07-8211-230f-0f4362f701f9}">
          <p14:sldIdLst>
            <p14:sldId id="272"/>
            <p14:sldId id="273"/>
          </p14:sldIdLst>
        </p14:section>
        <p14:section name="Who it is for" id="{fded6621-5c7a-239d-a9d2-ac5bbc057c6a}">
          <p14:sldIdLst>
            <p14:sldId id="274"/>
            <p14:sldId id="275"/>
          </p14:sldIdLst>
        </p14:section>
        <p14:section name="Questions" id="{486a5431-376a-3800-d523-cb7bf13d262a}">
          <p14:sldIdLst>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 every meeting, prospects ask us one question: how will Merciglobal improve the experience of my customers and my suppliers? This presentation answers that. In short, your customers and suppliers start talking directly to a smart ERP, on WhatsApp, Telegram, e-mail or a voice call, in their own language, at any hour. The routine work happens on its own, and your team gets its time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prospect asks how we improve customer and supplier experience, the answer is simple. Merciglobal automates the workflow and makes the system smart. That means fewer errors and bugs, no duplicate work or duplicate data, and fewer people needed for routine jobs. It runs twenty four by seven. Over time, every one of these automations helps the business decide faster and builds a brand that customers and suppliers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things change. First, the workflow is automated: entries, postings, reminders and confirmations run on their own. Second, errors drop, because documents are read by AI and checked against your masters before anything is posted. Third, duplication ends: data is captured once, at the source. Fourth, you need fewer hands for keying, chasing and matching. And fifth, the system becomes smart: it understands photos, PDFs, voice and plain language, in Indian languages and Arabic.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start with suppliers and vendors. Today, someone in your office collects their bills, types them in and checks them. With Merciglobal, a photo or PDF of the bill is all the supplier needs to send.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flow. One: the supplier sends the bill to your WhatsApp or Telegram bot, from the mobile number registered in your account or agent master. Two: the ERP validates that number. Unknown numbers are never posted. Three: AI reads the document, picking up the party, bill number, date, items, quantities, rates, taxes and totals, and cross-checks them. Four: the purchase entry is created against that supplier, with the document attached. Five: if you are in an agency business, the bill is forwarded to the buyer automatically. Six: the ledger is posted, the due days and amount are noted, and a payment plan is generated as per the due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customer side. The goal is simple: from sales order to settled payment, without anyone in your office having to 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for non-agency businesses, the invoice is generated against the sales order automatically. Two: reminders go out on their own, by e-mail, WhatsApp, Telegram, or an AI voice call in the customer's own language. Three: confirmations are taken, and when the customer pays, the payment screenshot or details come back to the bot. Four: AI matches the payment against the pending invoices, applying the discount and interest rules set for that account. Five: it is adjusted in full or in part against the best matched invoices. Six: a confirmation goes to the supplier in an agency business, or to your accounts team and management in other businesses.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Reminders are where most businesses lose time. With Merciglobal, they go out automatically on every channel: e-mail, WhatsApp and Telegram. And where a call works better, an AI voice calls the customer, politely, in the Indian context and in their own language. It reminds them of the amount and the invoice, takes their confirmation or promise to pay, and records it in the ERP. If the customer wants a person, it hands over to your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A customer pays two lakh rupees and sends the screenshot to the bot. The ERP reads it and matches it to their pending invoices. Invoice ten twenty one, for one lakh twenty thousand, is settled in full. Invoice ten thirty four, for one lakh ten thousand, gets the remaining eighty thousand, and thirty thousand stays open against it. Because the payment came within the due days, no interest applies. If the account had a cash discount rule, it would have been applied automatically. A confirmation then goes to the supplier in an agency business, or to accounts and management. Nobody had to match bank lines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Customers and suppliers can also serve themselves. They type or speak a question in their own language, Hindi, English, Gujarati, Arabic or another one, and the answer comes back in the same chat window within seconds. For example, a customer asks in Hindi how much they owe, and is told they have three bills pending, totalling two lakh forty five thousand, with the oldest twelve days overdue, and is offered the bill copy. They only ever see their own account. Nobody waits for office hours, and nobody in your office stops work to look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product or SKU images are managed in the Merciglobal ERP, the system can also match a random image. A customer, a vendor or your own management sends any photo, for example a saree swatch, and within about one second the system returns the closest matching products from your catalogue, with stock and price. That speeds up order conversions, information exchange and decision making.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AI services work for your customers all day and all night. The AI Chatbot, on WhatsApp, Telegram and your website, answers from your own ERP data, takes orders, confirmations and payment proofs, and raises a ticket when a person is needed. The AI LiveAvatar is a lifelike video presenter that talks with visitors in their own language. AI Voice Calls handle reminders and confirmations by phone. And our AI Auto-Fix support system, TTS, fixes reported problems around the clock.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LiveAvatar is the most personal of these. It is a lifelike video presenter. It listens to the customer, understands Hindi, Gujarati, English and other languages, and replies by voice in the same language. It can present your products, run a demo or a training slide by slide, and answer questions live, grounded only in your own material. It is the experience of a senior person in the room, available whenever the customer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Experience also means support. Our ticket system, TTS, runs with an AI auto-fix queue. A client reports a problem by Telegram message, a voice note in Hindi, Gujarati, English or Hinglish, or Raise Ticket inside the ERP. The ticket number comes back at once. The AI reproduces the problem on a copy of the client's ERP, never on live data, fixes it, tests it with before and after screenshots, deploys it, checks it again on the live system, and sends a plain-language closure note. Bug fixes are free on every plan, and most fixes land the same day. The live numbers are on our AI support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this lives in one connected suite, so nothing is entered twice and every team sees the same truth. Around the Merciglobal Cloud ERP sit Tasks Diary and Task Management for follow-ups, Blacklist for party risk, E-Commerce Sync, Websites and online stores, Business Dashboards, Ask AI for questions in plain language, and HRMS and payroll.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parts of the suite deserve a special mention. The Tasks Diary keeps every task, promise and follow-up until it is done, so no commitment to a customer is forgotten. Blacklist lets you check any new party by GSTIN, PAN or mobile before extending credit, and protects you from forged transactions and defaulters. And E-Commerce Sync keeps marketplace orders, stock and prices in step with the ERP, while your own website or online store can go live 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side by side, the difference is clear. Supplier bills that were collected, keyed in and checked by hand are read by AI and posted. Payment follow-up that happened when someone had time now happens every day, on time. Payment matching is automatic. Customer queries are answered at once, twenty four by seven, in their own language. Finding a product takes a photo. And new party risk is checked before the first invoice.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it add up to? Cost saving, because there is less clerical work, fewer write-offs and fewer missed dues. Manpower saving, because keying, chasing and matching move to the machine. Accuracy, because numbers, documents and masters are validated. Speed, seconds instead of hours, every hour of every day. And finally trust: customers and suppliers feel well served, and they remember it. That is how technology turns into a better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specific to one industry. Any business that buys, sells and collects benefits: weaving and textiles, dyeing and printing, paper, gold and jewellery, engineering and fenestration, and trading, agency and distribution houses, as well as services. The same automations serve them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serve clients in India and the UAE. In India the system is GST-ready, speaks Hindi, Gujarati and other Indian languages, formats amounts in lakhs and crores, and reaches WhatsApp-first customers, including by AI voice call. In the UAE it is VAT-ready, works in Arabic and English and in dirhams, with the same twenty four by seven automation. The aim is customer experience at the level of the best in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prospects ask most. Question: How does Merciglobal improve my customer and supplier experience? Answer: It automates the workflow end to end. Suppliers send bills to a WhatsApp or Telegram bot and the purchase is booked automatically; customers get invoices, reminders and confirmations on their own channel and can ask for their ledger or dues any time, in their own language. Fewer errors, no duplicate entry, fewer people needed, and service that runs 24×7. Question: How does a supplier's invoice get into the ERP without anyone typing it? Answer: The supplier sends a photo or PDF of the bill to your bot from a mobile number registered in your account or agent master. The ERP validates the number, AI reads the document, and a purchase entry is created against that supplier with the document attached. Ledger posting, due days, amount and a payment plan follow automatically. Question: What if the message comes from an unknown number? Answer: Nothing is posted. Only numbers registered against an account or agent in your ERP are accepted; anything else is held for a person to review. Question: We are commission agents. Does this work for an agency business? Answer: Yes. The supplier's bill can be forwarded to the buyer automatically, and when the buyer pays, the confirmation goes back to the supplier. For non-agency businesses the confirmation goes to your accounts team and management instead. Question: How are customer payments matched to invoices? Answer: The customer sends the payment screenshot or details to the bot. It is matched to the best pending invoices, applying that account's discount and interest rules, and adjusted in full or in part. The remaining balance stays open against the right invoice. Question: Can customers ask for their own ledger or invoice copy? Answer: Yes. They type or speak the question in Hindi, English, Gujarati, Arabic or another language, and get the ledger, dues or invoice copy back in the same chat, within seconds. They only ever see their own account. Question: What is the AI voice reminder? Answer: An AI voice call, in the Indian context and in the customer's language, that reminds them of the due amount and invoice, takes a confirmation or promise-to-pay, and records it in the ERP. Question: What is the AI LiveAvatar? Answer: A lifelike video presenter that speaks with your visitors and customers in their own language, presents products or demos, and answers questions live from your material. Question: What is image-based product search? Answer: If product or SKU images are kept in the ERP, anyone can upload a random photo and the system finds the closest matching products in about a second — helping faster order conversion and decisions. Question: What does the TTS support system do? Answer: It is our ticket system with AI auto-fix. You report a problem by Telegram, voice note or the ERP; the AI reproduces it on a copy of your ERP, fixes and tests it with before/after proof, deploys it and tells you — around the clock. Question: How do Diary, Blacklist and E-Commerce fit in? Answer: Tasks Diary keeps every follow-up and promise until it is done. Blacklist checks a new party by GSTIN, PAN or mobile before credit is extended, guarding against forged or fraudulent deals. E-Commerce sync keeps marketplace orders, stock and prices in step with the ERP. Question: Which businesses is this for, and where? Answer: Any business that buys, sells and collects — manufacturing, trading, agency, distribution and services — across India and the UAE, with GST and VAT, Indian languages and Arabic. Question: Is our data safe? Answer: Each client's data stays in its own project database; a customer or supplier can reach only their own records, and every automated action is logged for audit.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way to see this is on your own kind of business. We will run a live demo, in the language your team speaks, showing your bills, your customers and your payments running on autopilot. You can book it at merciglobal dot ae slash contact us.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097280"/>
            <a:ext cx="4572000" cy="2011680"/>
          </a:xfrm>
          <a:prstGeom prst="rect">
            <a:avLst/>
          </a:prstGeom>
          <a:noFill/>
          <a:ln/>
        </p:spPr>
        <p:txBody>
          <a:bodyPr wrap="square" rtlCol="0"/>
          <a:lstStyle>
            <a:lvl1pPr algn="l" indent="0" marL="0">
              <a:buNone/>
              <a:defRPr lang="en-US" sz="3100" dirty="0">
                <a:solidFill>
                  <a:schemeClr val="bg1"/>
                </a:solidFill>
              </a:defRPr>
            </a:lvl1pPr>
          </a:lstStyle>
          <a:p>
            <a:pPr algn="l" indent="0" marL="0">
              <a:buNone/>
            </a:pPr>
            <a:endParaRPr lang="en-US" sz="3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rtlCol="0"/>
          <a:lstStyle>
            <a:lvl1pPr algn="l" indent="0" marL="0">
              <a:buNone/>
              <a:defRPr lang="en-US" sz="2600" dirty="0">
                <a:solidFill>
                  <a:schemeClr val="bg1"/>
                </a:solidFill>
              </a:defRPr>
            </a:lvl1pPr>
          </a:lstStyle>
          <a:p>
            <a:pPr algn="l" indent="0" marL="0">
              <a:buNone/>
            </a:pPr>
            <a:endParaRPr lang="en-US" sz="2600" dirty="0"/>
          </a:p>
        </p:txBody>
      </p:sp>
      <p:sp>
        <p:nvSpPr>
          <p:cNvPr id="3" name="Text 0"/>
          <p:cNvSpPr/>
          <p:nvPr/>
        </p:nvSpPr>
        <p:spPr>
          <a:xfrm>
            <a:off x="457200" y="4773168"/>
            <a:ext cx="5943600" cy="228600"/>
          </a:xfrm>
          <a:prstGeom prst="rect">
            <a:avLst/>
          </a:prstGeom>
          <a:noFill/>
          <a:ln/>
        </p:spPr>
        <p:txBody>
          <a:bodyPr wrap="square" lIns="0" tIns="0" rIns="0" bIns="0" rtlCol="0" anchor="ctr"/>
          <a:lstStyle/>
          <a:p>
            <a:pPr indent="0" marL="0">
              <a:buNone/>
            </a:pPr>
            <a:r>
              <a:rPr lang="en-US" sz="900" dirty="0">
                <a:solidFill>
                  <a:schemeClr val="bg2"/>
                </a:solidFill>
              </a:rPr>
              <a:t>Merciglobal Cloud ERP  ·  AI Customer &amp; Supplier Experience</a:t>
            </a:r>
            <a:endParaRPr lang="en-US" sz="9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828800"/>
            <a:ext cx="4206240" cy="1463040"/>
          </a:xfrm>
          <a:prstGeom prst="rect">
            <a:avLst/>
          </a:prstGeom>
          <a:noFill/>
          <a:ln/>
        </p:spPr>
        <p:txBody>
          <a:bodyPr wrap="square" rtlCol="0"/>
          <a:lstStyle>
            <a:lvl1pPr algn="l" indent="0" marL="0">
              <a:buNone/>
              <a:defRPr lang="en-US" sz="3200" dirty="0">
                <a:solidFill>
                  <a:schemeClr val="bg1"/>
                </a:solidFill>
              </a:defRPr>
            </a:lvl1pPr>
          </a:lstStyle>
          <a:p>
            <a:pPr algn="l" indent="0" marL="0">
              <a:buNone/>
            </a:pPr>
            <a:endParaRPr lang="en-US" sz="32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image" Target="../media/image-12-4.jpg"/><Relationship Id="rId5" Type="http://schemas.openxmlformats.org/officeDocument/2006/relationships/slideLayout" Target="../slideLayouts/slideLayout3.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3.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jpg"/><Relationship Id="rId3" Type="http://schemas.openxmlformats.org/officeDocument/2006/relationships/image" Target="../media/image-16-3.jpg"/><Relationship Id="rId4" Type="http://schemas.openxmlformats.org/officeDocument/2006/relationships/slideLayout" Target="../slideLayouts/slideLayout3.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3.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image" Target="../media/image-19-3.jpg"/><Relationship Id="rId4" Type="http://schemas.openxmlformats.org/officeDocument/2006/relationships/image" Target="../media/image-19-4.jpg"/><Relationship Id="rId5" Type="http://schemas.openxmlformats.org/officeDocument/2006/relationships/image" Target="../media/image-19-5.jpg"/><Relationship Id="rId6" Type="http://schemas.openxmlformats.org/officeDocument/2006/relationships/image" Target="../media/image-19-6.jpg"/><Relationship Id="rId7" Type="http://schemas.openxmlformats.org/officeDocument/2006/relationships/slideLayout" Target="../slideLayouts/slideLayout3.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https://merciglobal.ae/contact-us" TargetMode="External"/><Relationship Id="rId1" Type="http://schemas.openxmlformats.org/officeDocument/2006/relationships/image" Target="../media/image-22-1.jp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1097280"/>
            <a:ext cx="4572000" cy="2011680"/>
          </a:xfrm>
          <a:prstGeom prst="rect">
            <a:avLst/>
          </a:prstGeom>
          <a:noFill/>
          <a:ln/>
        </p:spPr>
        <p:txBody>
          <a:bodyPr wrap="square" lIns="0" tIns="0" rIns="0" bIns="0" rtlCol="0" anchor="t"/>
          <a:lstStyle/>
          <a:p>
            <a:pPr algn="l" indent="0" marL="0">
              <a:buNone/>
            </a:pPr>
            <a:r>
              <a:rPr lang="en-US" sz="3100" dirty="0">
                <a:solidFill>
                  <a:schemeClr val="bg1"/>
                </a:solidFill>
              </a:rPr>
              <a:t>Your customers and suppliers talk to a </a:t>
            </a:r>
            <a:pPr algn="l" indent="0" marL="0">
              <a:buNone/>
            </a:pPr>
            <a:r>
              <a:rPr lang="en-US" sz="3100" dirty="0">
                <a:solidFill>
                  <a:schemeClr val="accent1"/>
                </a:solidFill>
              </a:rPr>
              <a:t>smart ERP</a:t>
            </a:r>
            <a:pPr algn="l" indent="0" marL="0">
              <a:buNone/>
            </a:pPr>
            <a:r>
              <a:rPr lang="en-US" sz="3100" dirty="0">
                <a:solidFill>
                  <a:schemeClr val="bg1"/>
                </a:solidFill>
              </a:rPr>
              <a:t> — 24×7, in their own language</a:t>
            </a:r>
            <a:endParaRPr lang="en-US" sz="3100" dirty="0"/>
          </a:p>
        </p:txBody>
      </p:sp>
      <p:pic>
        <p:nvPicPr>
          <p:cNvPr id="3" name="im" descr="/tmp/claude-1001/-var-www-vhosts-merciglobalteam/458c27f0-671d-48e8-803f-cbd879a30373/scratchpad/deckimg/supplier.jpg">    </p:cNvPr>
          <p:cNvPicPr>
            <a:picLocks noChangeAspect="1"/>
          </p:cNvPicPr>
          <p:nvPr/>
        </p:nvPicPr>
        <p:blipFill>
          <a:blip r:embed="rId1"/>
          <a:srcRect l="0" r="0" t="0" b="0"/>
          <a:stretch/>
        </p:blipFill>
        <p:spPr>
          <a:xfrm>
            <a:off x="5394960" y="0"/>
            <a:ext cx="3749040" cy="5143500"/>
          </a:xfrm>
          <a:prstGeom prst="rect">
            <a:avLst/>
          </a:prstGeom>
        </p:spPr>
      </p:pic>
      <p:sp>
        <p:nvSpPr>
          <p:cNvPr id="4" name="tag"/>
          <p:cNvSpPr txBox="1"/>
          <p:nvPr/>
        </p:nvSpPr>
        <p:spPr>
          <a:xfrm>
            <a:off x="457200" y="685800"/>
            <a:ext cx="8229600" cy="201168"/>
          </a:xfrm>
          <a:prstGeom prst="rect">
            <a:avLst/>
          </a:prstGeom>
          <a:noFill/>
          <a:ln/>
        </p:spPr>
        <p:txBody>
          <a:bodyPr wrap="square" lIns="0" tIns="0" rIns="0" bIns="0" rtlCol="0" anchor="t"/>
          <a:lstStyle/>
          <a:p>
            <a:pPr indent="0" marL="0">
              <a:buNone/>
            </a:pPr>
            <a:r>
              <a:rPr lang="en-US" sz="1000" b="1" spc="300" kern="0" dirty="0">
                <a:solidFill>
                  <a:schemeClr val="accent1"/>
                </a:solidFill>
              </a:rPr>
              <a:t>MERCIGLOBAL CLOUD ERP · AI CUSTOMER EXPERIENCE</a:t>
            </a:r>
            <a:endParaRPr lang="en-US" sz="1000" dirty="0"/>
          </a:p>
        </p:txBody>
      </p:sp>
      <p:sp>
        <p:nvSpPr>
          <p:cNvPr id="5" name="A_sub_1"/>
          <p:cNvSpPr txBox="1"/>
          <p:nvPr/>
        </p:nvSpPr>
        <p:spPr>
          <a:xfrm>
            <a:off x="457200" y="3246120"/>
            <a:ext cx="4572000" cy="731520"/>
          </a:xfrm>
          <a:prstGeom prst="rect">
            <a:avLst/>
          </a:prstGeom>
          <a:noFill/>
          <a:ln/>
        </p:spPr>
        <p:txBody>
          <a:bodyPr wrap="square" lIns="0" tIns="0" rIns="0" bIns="0" rtlCol="0" anchor="t"/>
          <a:lstStyle/>
          <a:p>
            <a:pPr indent="0" marL="0">
              <a:buNone/>
            </a:pPr>
            <a:r>
              <a:rPr lang="en-US" sz="1500" dirty="0">
                <a:solidFill>
                  <a:schemeClr val="bg2"/>
                </a:solidFill>
              </a:rPr>
              <a:t>Bills, invoices, reminders, payments and queries on autopilot — for businesses in India and the UAE.</a:t>
            </a:r>
            <a:endParaRPr lang="en-US" sz="1500" dirty="0"/>
          </a:p>
        </p:txBody>
      </p:sp>
      <p:sp>
        <p:nvSpPr>
          <p:cNvPr id="6" name="A_url_2"/>
          <p:cNvSpPr txBox="1"/>
          <p:nvPr/>
        </p:nvSpPr>
        <p:spPr>
          <a:xfrm>
            <a:off x="457200" y="4434840"/>
            <a:ext cx="4572000" cy="274320"/>
          </a:xfrm>
          <a:prstGeom prst="rect">
            <a:avLst/>
          </a:prstGeom>
          <a:noFill/>
          <a:ln/>
        </p:spPr>
        <p:txBody>
          <a:bodyPr wrap="square" lIns="0" tIns="0" rIns="0" bIns="0" rtlCol="0" anchor="t"/>
          <a:lstStyle/>
          <a:p>
            <a:pPr indent="0" marL="0">
              <a:buNone/>
            </a:pPr>
            <a:r>
              <a:rPr lang="en-US" sz="1200" dirty="0">
                <a:solidFill>
                  <a:schemeClr val="accent1"/>
                </a:solidFill>
              </a:rPr>
              <a:t>merciglobal.ae  ·  merciglobal.com</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450"/>
                                  <p:tgtEl>
                                    <p:spTgt spid="5"/>
                                  </p:tgtEl>
                                </p:cBhvr>
                              </p:animEffect>
                            </p:childTnLst>
                          </p:cTn>
                        </p:par>
                        <p:par>
                          <p:cTn id="7" presetID="10" presetClass="entr" presetSubtype="0" fill="hold" nodeType="withEffect">
                            <p:stCondLst>
                              <p:cond delay="34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450"/>
                                  <p:tgtEl>
                                    <p:spTgt spid="6"/>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The question every prospect asks</a:t>
            </a:r>
            <a:endParaRPr lang="en-US" sz="2600" dirty="0"/>
          </a:p>
        </p:txBody>
      </p:sp>
      <p:sp>
        <p:nvSpPr>
          <p:cNvPr id="3" name="A_cd_3"/>
          <p:cNvSpPr/>
          <p:nvPr/>
        </p:nvSpPr>
        <p:spPr>
          <a:xfrm>
            <a:off x="457200" y="1188720"/>
            <a:ext cx="8229600" cy="1234440"/>
          </a:xfrm>
          <a:prstGeom prst="roundRect">
            <a:avLst>
              <a:gd name="adj" fmla="val 5926"/>
            </a:avLst>
          </a:prstGeom>
          <a:solidFill>
            <a:schemeClr val="tx2"/>
          </a:solidFill>
          <a:ln w="9525">
            <a:solidFill>
              <a:srgbClr val="2E2E36"/>
            </a:solidFill>
            <a:prstDash val="solid"/>
          </a:ln>
        </p:spPr>
      </p:sp>
      <p:sp>
        <p:nvSpPr>
          <p:cNvPr id="4" name="A_q_4"/>
          <p:cNvSpPr txBox="1"/>
          <p:nvPr/>
        </p:nvSpPr>
        <p:spPr>
          <a:xfrm>
            <a:off x="777240" y="1371600"/>
            <a:ext cx="7589520" cy="914400"/>
          </a:xfrm>
          <a:prstGeom prst="rect">
            <a:avLst/>
          </a:prstGeom>
          <a:noFill/>
          <a:ln/>
        </p:spPr>
        <p:txBody>
          <a:bodyPr wrap="square" lIns="0" tIns="0" rIns="0" bIns="0" rtlCol="0" anchor="ctr"/>
          <a:lstStyle/>
          <a:p>
            <a:pPr indent="0" marL="0">
              <a:buNone/>
            </a:pPr>
            <a:r>
              <a:rPr lang="en-US" sz="2200" i="1" dirty="0">
                <a:solidFill>
                  <a:schemeClr val="accent1"/>
                </a:solidFill>
              </a:rPr>
              <a:t>“How can Merciglobal enhance the experience of my customers and my suppliers / vendors?”</a:t>
            </a:r>
            <a:endParaRPr lang="en-US" sz="2200" dirty="0"/>
          </a:p>
        </p:txBody>
      </p:sp>
      <p:sp>
        <p:nvSpPr>
          <p:cNvPr id="5" name="A_a_5"/>
          <p:cNvSpPr txBox="1"/>
          <p:nvPr/>
        </p:nvSpPr>
        <p:spPr>
          <a:xfrm>
            <a:off x="457200" y="2743200"/>
            <a:ext cx="8229600" cy="914400"/>
          </a:xfrm>
          <a:prstGeom prst="rect">
            <a:avLst/>
          </a:prstGeom>
          <a:noFill/>
          <a:ln/>
        </p:spPr>
        <p:txBody>
          <a:bodyPr wrap="square" lIns="0" tIns="0" rIns="0" bIns="0" rtlCol="0" anchor="t"/>
          <a:lstStyle/>
          <a:p>
            <a:pPr indent="0" marL="0">
              <a:buNone/>
            </a:pPr>
            <a:r>
              <a:rPr lang="en-US" sz="1600" b="1" dirty="0">
                <a:solidFill>
                  <a:schemeClr val="bg1"/>
                </a:solidFill>
              </a:rPr>
              <a:t>Our answer: </a:t>
            </a:r>
            <a:pPr indent="0" marL="0">
              <a:buNone/>
            </a:pPr>
            <a:r>
              <a:rPr lang="en-US" sz="1600" dirty="0">
                <a:solidFill>
                  <a:schemeClr val="bg1"/>
                </a:solidFill>
              </a:rPr>
              <a:t>Merciglobal automates your workflow and makes your system smart. It reduces errors, bugs, duplication of work and data, and the manpower you need overall — and it works 24×7 without waiting for anyone.</a:t>
            </a:r>
            <a:endParaRPr lang="en-US" sz="1600" dirty="0"/>
          </a:p>
        </p:txBody>
      </p:sp>
      <p:sp>
        <p:nvSpPr>
          <p:cNvPr id="6" name="A_b_6"/>
          <p:cNvSpPr txBox="1"/>
          <p:nvPr/>
        </p:nvSpPr>
        <p:spPr>
          <a:xfrm>
            <a:off x="457200" y="3840480"/>
            <a:ext cx="8229600" cy="548640"/>
          </a:xfrm>
          <a:prstGeom prst="rect">
            <a:avLst/>
          </a:prstGeom>
          <a:noFill/>
          <a:ln/>
        </p:spPr>
        <p:txBody>
          <a:bodyPr wrap="square" lIns="0" tIns="0" rIns="0" bIns="0" rtlCol="0" anchor="t"/>
          <a:lstStyle/>
          <a:p>
            <a:pPr indent="0" marL="0">
              <a:buNone/>
            </a:pPr>
            <a:r>
              <a:rPr lang="en-US" sz="1400" dirty="0">
                <a:solidFill>
                  <a:schemeClr val="bg2"/>
                </a:solidFill>
              </a:rPr>
              <a:t>Every automation adds up to better and faster decisions — and finally, a trusted and better brand.</a:t>
            </a:r>
            <a:endParaRPr lang="en-US" sz="14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What “a smart system” means for you</a:t>
            </a:r>
            <a:endParaRPr lang="en-US" sz="2600" dirty="0"/>
          </a:p>
        </p:txBody>
      </p:sp>
      <p:sp>
        <p:nvSpPr>
          <p:cNvPr id="3" name="A_cd_7"/>
          <p:cNvSpPr/>
          <p:nvPr/>
        </p:nvSpPr>
        <p:spPr>
          <a:xfrm>
            <a:off x="457200" y="1234440"/>
            <a:ext cx="1554480" cy="3154680"/>
          </a:xfrm>
          <a:prstGeom prst="roundRect">
            <a:avLst>
              <a:gd name="adj" fmla="val 4706"/>
            </a:avLst>
          </a:prstGeom>
          <a:solidFill>
            <a:schemeClr val="tx2"/>
          </a:solidFill>
          <a:ln w="9525">
            <a:solidFill>
              <a:srgbClr val="2E2E36"/>
            </a:solidFill>
            <a:prstDash val="solid"/>
          </a:ln>
        </p:spPr>
      </p:sp>
      <p:sp>
        <p:nvSpPr>
          <p:cNvPr id="4" name="A_ic_8"/>
          <p:cNvSpPr/>
          <p:nvPr/>
        </p:nvSpPr>
        <p:spPr>
          <a:xfrm>
            <a:off x="640080" y="1463040"/>
            <a:ext cx="548640" cy="548640"/>
          </a:xfrm>
          <a:prstGeom prst="ellipse">
            <a:avLst/>
          </a:prstGeom>
          <a:solidFill>
            <a:schemeClr val="accent1">
              <a:alpha val="16000"/>
            </a:schemeClr>
          </a:solidFill>
          <a:ln w="9525">
            <a:solidFill>
              <a:srgbClr val="C9A84C">
                <a:alpha val="50000"/>
              </a:srgbClr>
            </a:solidFill>
            <a:prstDash val="solid"/>
          </a:ln>
        </p:spPr>
      </p:sp>
      <p:pic>
        <p:nvPicPr>
          <p:cNvPr id="5" name="A_ig_9" descr="preencoded.png">    </p:cNvPr>
          <p:cNvPicPr>
            <a:picLocks noChangeAspect="1"/>
          </p:cNvPicPr>
          <p:nvPr/>
        </p:nvPicPr>
        <p:blipFill>
          <a:blip r:embed="rId1"/>
          <a:stretch>
            <a:fillRect/>
          </a:stretch>
        </p:blipFill>
        <p:spPr>
          <a:xfrm>
            <a:off x="771754" y="1594714"/>
            <a:ext cx="285293" cy="285293"/>
          </a:xfrm>
          <a:prstGeom prst="rect">
            <a:avLst/>
          </a:prstGeom>
        </p:spPr>
      </p:pic>
      <p:sp>
        <p:nvSpPr>
          <p:cNvPr id="6" name="A_pt_10"/>
          <p:cNvSpPr txBox="1"/>
          <p:nvPr/>
        </p:nvSpPr>
        <p:spPr>
          <a:xfrm>
            <a:off x="640080" y="2194560"/>
            <a:ext cx="1234440" cy="594360"/>
          </a:xfrm>
          <a:prstGeom prst="rect">
            <a:avLst/>
          </a:prstGeom>
          <a:noFill/>
          <a:ln/>
        </p:spPr>
        <p:txBody>
          <a:bodyPr wrap="square" lIns="0" tIns="0" rIns="0" bIns="0" rtlCol="0" anchor="t"/>
          <a:lstStyle/>
          <a:p>
            <a:pPr indent="0" marL="0">
              <a:buNone/>
            </a:pPr>
            <a:r>
              <a:rPr lang="en-US" sz="1500" b="1" dirty="0">
                <a:solidFill>
                  <a:schemeClr val="bg1"/>
                </a:solidFill>
              </a:rPr>
              <a:t>Automates the workflow</a:t>
            </a:r>
            <a:endParaRPr lang="en-US" sz="1500" dirty="0"/>
          </a:p>
        </p:txBody>
      </p:sp>
      <p:sp>
        <p:nvSpPr>
          <p:cNvPr id="7" name="A_pd_11"/>
          <p:cNvSpPr txBox="1"/>
          <p:nvPr/>
        </p:nvSpPr>
        <p:spPr>
          <a:xfrm>
            <a:off x="640080" y="2834640"/>
            <a:ext cx="1234440" cy="1463040"/>
          </a:xfrm>
          <a:prstGeom prst="rect">
            <a:avLst/>
          </a:prstGeom>
          <a:noFill/>
          <a:ln/>
        </p:spPr>
        <p:txBody>
          <a:bodyPr wrap="square" lIns="0" tIns="0" rIns="0" bIns="0" rtlCol="0" anchor="t"/>
          <a:lstStyle/>
          <a:p>
            <a:pPr indent="0" marL="0">
              <a:buNone/>
            </a:pPr>
            <a:r>
              <a:rPr lang="en-US" sz="1200" dirty="0">
                <a:solidFill>
                  <a:schemeClr val="bg2"/>
                </a:solidFill>
              </a:rPr>
              <a:t>Routine entries, postings, reminders and confirmations run on their own.</a:t>
            </a:r>
            <a:endParaRPr lang="en-US" sz="1200" dirty="0"/>
          </a:p>
        </p:txBody>
      </p:sp>
      <p:sp>
        <p:nvSpPr>
          <p:cNvPr id="8" name="A_cd_12"/>
          <p:cNvSpPr/>
          <p:nvPr/>
        </p:nvSpPr>
        <p:spPr>
          <a:xfrm>
            <a:off x="2139696" y="1234440"/>
            <a:ext cx="1554480" cy="3154680"/>
          </a:xfrm>
          <a:prstGeom prst="roundRect">
            <a:avLst>
              <a:gd name="adj" fmla="val 4706"/>
            </a:avLst>
          </a:prstGeom>
          <a:solidFill>
            <a:schemeClr val="tx2"/>
          </a:solidFill>
          <a:ln w="9525">
            <a:solidFill>
              <a:srgbClr val="2E2E36"/>
            </a:solidFill>
            <a:prstDash val="solid"/>
          </a:ln>
        </p:spPr>
      </p:sp>
      <p:sp>
        <p:nvSpPr>
          <p:cNvPr id="9" name="A_ic_13"/>
          <p:cNvSpPr/>
          <p:nvPr/>
        </p:nvSpPr>
        <p:spPr>
          <a:xfrm>
            <a:off x="2322576" y="1463040"/>
            <a:ext cx="548640" cy="548640"/>
          </a:xfrm>
          <a:prstGeom prst="ellipse">
            <a:avLst/>
          </a:prstGeom>
          <a:solidFill>
            <a:schemeClr val="accent1">
              <a:alpha val="16000"/>
            </a:schemeClr>
          </a:solidFill>
          <a:ln w="9525">
            <a:solidFill>
              <a:srgbClr val="C9A84C">
                <a:alpha val="50000"/>
              </a:srgbClr>
            </a:solidFill>
            <a:prstDash val="solid"/>
          </a:ln>
        </p:spPr>
      </p:sp>
      <p:pic>
        <p:nvPicPr>
          <p:cNvPr id="10" name="A_ig_14" descr="preencoded.png">    </p:cNvPr>
          <p:cNvPicPr>
            <a:picLocks noChangeAspect="1"/>
          </p:cNvPicPr>
          <p:nvPr/>
        </p:nvPicPr>
        <p:blipFill>
          <a:blip r:embed="rId2"/>
          <a:stretch>
            <a:fillRect/>
          </a:stretch>
        </p:blipFill>
        <p:spPr>
          <a:xfrm>
            <a:off x="2454250" y="1594714"/>
            <a:ext cx="285293" cy="285293"/>
          </a:xfrm>
          <a:prstGeom prst="rect">
            <a:avLst/>
          </a:prstGeom>
        </p:spPr>
      </p:pic>
      <p:sp>
        <p:nvSpPr>
          <p:cNvPr id="11" name="A_pt_15"/>
          <p:cNvSpPr txBox="1"/>
          <p:nvPr/>
        </p:nvSpPr>
        <p:spPr>
          <a:xfrm>
            <a:off x="2322576" y="2194560"/>
            <a:ext cx="1234440" cy="594360"/>
          </a:xfrm>
          <a:prstGeom prst="rect">
            <a:avLst/>
          </a:prstGeom>
          <a:noFill/>
          <a:ln/>
        </p:spPr>
        <p:txBody>
          <a:bodyPr wrap="square" lIns="0" tIns="0" rIns="0" bIns="0" rtlCol="0" anchor="t"/>
          <a:lstStyle/>
          <a:p>
            <a:pPr indent="0" marL="0">
              <a:buNone/>
            </a:pPr>
            <a:r>
              <a:rPr lang="en-US" sz="1500" b="1" dirty="0">
                <a:solidFill>
                  <a:schemeClr val="bg1"/>
                </a:solidFill>
              </a:rPr>
              <a:t>Removes errors</a:t>
            </a:r>
            <a:endParaRPr lang="en-US" sz="1500" dirty="0"/>
          </a:p>
        </p:txBody>
      </p:sp>
      <p:sp>
        <p:nvSpPr>
          <p:cNvPr id="12" name="A_pd_16"/>
          <p:cNvSpPr txBox="1"/>
          <p:nvPr/>
        </p:nvSpPr>
        <p:spPr>
          <a:xfrm>
            <a:off x="2322576" y="2834640"/>
            <a:ext cx="1234440" cy="1463040"/>
          </a:xfrm>
          <a:prstGeom prst="rect">
            <a:avLst/>
          </a:prstGeom>
          <a:noFill/>
          <a:ln/>
        </p:spPr>
        <p:txBody>
          <a:bodyPr wrap="square" lIns="0" tIns="0" rIns="0" bIns="0" rtlCol="0" anchor="t"/>
          <a:lstStyle/>
          <a:p>
            <a:pPr indent="0" marL="0">
              <a:buNone/>
            </a:pPr>
            <a:r>
              <a:rPr lang="en-US" sz="1200" dirty="0">
                <a:solidFill>
                  <a:schemeClr val="bg2"/>
                </a:solidFill>
              </a:rPr>
              <a:t>Documents are read by AI and validated against your masters before anything is posted.</a:t>
            </a:r>
            <a:endParaRPr lang="en-US" sz="1200" dirty="0"/>
          </a:p>
        </p:txBody>
      </p:sp>
      <p:sp>
        <p:nvSpPr>
          <p:cNvPr id="13" name="A_cd_17"/>
          <p:cNvSpPr/>
          <p:nvPr/>
        </p:nvSpPr>
        <p:spPr>
          <a:xfrm>
            <a:off x="3822192" y="1234440"/>
            <a:ext cx="1554480" cy="3154680"/>
          </a:xfrm>
          <a:prstGeom prst="roundRect">
            <a:avLst>
              <a:gd name="adj" fmla="val 4706"/>
            </a:avLst>
          </a:prstGeom>
          <a:solidFill>
            <a:schemeClr val="tx2"/>
          </a:solidFill>
          <a:ln w="9525">
            <a:solidFill>
              <a:srgbClr val="2E2E36"/>
            </a:solidFill>
            <a:prstDash val="solid"/>
          </a:ln>
        </p:spPr>
      </p:sp>
      <p:sp>
        <p:nvSpPr>
          <p:cNvPr id="14" name="A_ic_18"/>
          <p:cNvSpPr/>
          <p:nvPr/>
        </p:nvSpPr>
        <p:spPr>
          <a:xfrm>
            <a:off x="4005072" y="1463040"/>
            <a:ext cx="548640" cy="548640"/>
          </a:xfrm>
          <a:prstGeom prst="ellipse">
            <a:avLst/>
          </a:prstGeom>
          <a:solidFill>
            <a:schemeClr val="accent1">
              <a:alpha val="16000"/>
            </a:schemeClr>
          </a:solidFill>
          <a:ln w="9525">
            <a:solidFill>
              <a:srgbClr val="C9A84C">
                <a:alpha val="50000"/>
              </a:srgbClr>
            </a:solidFill>
            <a:prstDash val="solid"/>
          </a:ln>
        </p:spPr>
      </p:sp>
      <p:pic>
        <p:nvPicPr>
          <p:cNvPr id="15" name="A_ig_19" descr="preencoded.png">    </p:cNvPr>
          <p:cNvPicPr>
            <a:picLocks noChangeAspect="1"/>
          </p:cNvPicPr>
          <p:nvPr/>
        </p:nvPicPr>
        <p:blipFill>
          <a:blip r:embed="rId3"/>
          <a:stretch>
            <a:fillRect/>
          </a:stretch>
        </p:blipFill>
        <p:spPr>
          <a:xfrm>
            <a:off x="4136746" y="1594714"/>
            <a:ext cx="285293" cy="285293"/>
          </a:xfrm>
          <a:prstGeom prst="rect">
            <a:avLst/>
          </a:prstGeom>
        </p:spPr>
      </p:pic>
      <p:sp>
        <p:nvSpPr>
          <p:cNvPr id="16" name="A_pt_20"/>
          <p:cNvSpPr txBox="1"/>
          <p:nvPr/>
        </p:nvSpPr>
        <p:spPr>
          <a:xfrm>
            <a:off x="4005072" y="2194560"/>
            <a:ext cx="1234440" cy="594360"/>
          </a:xfrm>
          <a:prstGeom prst="rect">
            <a:avLst/>
          </a:prstGeom>
          <a:noFill/>
          <a:ln/>
        </p:spPr>
        <p:txBody>
          <a:bodyPr wrap="square" lIns="0" tIns="0" rIns="0" bIns="0" rtlCol="0" anchor="t"/>
          <a:lstStyle/>
          <a:p>
            <a:pPr indent="0" marL="0">
              <a:buNone/>
            </a:pPr>
            <a:r>
              <a:rPr lang="en-US" sz="1500" b="1" dirty="0">
                <a:solidFill>
                  <a:schemeClr val="bg1"/>
                </a:solidFill>
              </a:rPr>
              <a:t>Ends duplication</a:t>
            </a:r>
            <a:endParaRPr lang="en-US" sz="1500" dirty="0"/>
          </a:p>
        </p:txBody>
      </p:sp>
      <p:sp>
        <p:nvSpPr>
          <p:cNvPr id="17" name="A_pd_21"/>
          <p:cNvSpPr txBox="1"/>
          <p:nvPr/>
        </p:nvSpPr>
        <p:spPr>
          <a:xfrm>
            <a:off x="4005072" y="2834640"/>
            <a:ext cx="1234440" cy="1463040"/>
          </a:xfrm>
          <a:prstGeom prst="rect">
            <a:avLst/>
          </a:prstGeom>
          <a:noFill/>
          <a:ln/>
        </p:spPr>
        <p:txBody>
          <a:bodyPr wrap="square" lIns="0" tIns="0" rIns="0" bIns="0" rtlCol="0" anchor="t"/>
          <a:lstStyle/>
          <a:p>
            <a:pPr indent="0" marL="0">
              <a:buNone/>
            </a:pPr>
            <a:r>
              <a:rPr lang="en-US" sz="1200" dirty="0">
                <a:solidFill>
                  <a:schemeClr val="bg2"/>
                </a:solidFill>
              </a:rPr>
              <a:t>Data is captured once, at the source, and flows to every ledger and report.</a:t>
            </a:r>
            <a:endParaRPr lang="en-US" sz="1200" dirty="0"/>
          </a:p>
        </p:txBody>
      </p:sp>
      <p:sp>
        <p:nvSpPr>
          <p:cNvPr id="18" name="A_cd_22"/>
          <p:cNvSpPr/>
          <p:nvPr/>
        </p:nvSpPr>
        <p:spPr>
          <a:xfrm>
            <a:off x="5504688" y="1234440"/>
            <a:ext cx="1554480" cy="3154680"/>
          </a:xfrm>
          <a:prstGeom prst="roundRect">
            <a:avLst>
              <a:gd name="adj" fmla="val 4706"/>
            </a:avLst>
          </a:prstGeom>
          <a:solidFill>
            <a:schemeClr val="tx2"/>
          </a:solidFill>
          <a:ln w="9525">
            <a:solidFill>
              <a:srgbClr val="2E2E36"/>
            </a:solidFill>
            <a:prstDash val="solid"/>
          </a:ln>
        </p:spPr>
      </p:sp>
      <p:sp>
        <p:nvSpPr>
          <p:cNvPr id="19" name="A_ic_23"/>
          <p:cNvSpPr/>
          <p:nvPr/>
        </p:nvSpPr>
        <p:spPr>
          <a:xfrm>
            <a:off x="5687568" y="1463040"/>
            <a:ext cx="548640" cy="548640"/>
          </a:xfrm>
          <a:prstGeom prst="ellipse">
            <a:avLst/>
          </a:prstGeom>
          <a:solidFill>
            <a:schemeClr val="accent1">
              <a:alpha val="16000"/>
            </a:schemeClr>
          </a:solidFill>
          <a:ln w="9525">
            <a:solidFill>
              <a:srgbClr val="C9A84C">
                <a:alpha val="50000"/>
              </a:srgbClr>
            </a:solidFill>
            <a:prstDash val="solid"/>
          </a:ln>
        </p:spPr>
      </p:sp>
      <p:pic>
        <p:nvPicPr>
          <p:cNvPr id="20" name="A_ig_24" descr="preencoded.png">    </p:cNvPr>
          <p:cNvPicPr>
            <a:picLocks noChangeAspect="1"/>
          </p:cNvPicPr>
          <p:nvPr/>
        </p:nvPicPr>
        <p:blipFill>
          <a:blip r:embed="rId4"/>
          <a:stretch>
            <a:fillRect/>
          </a:stretch>
        </p:blipFill>
        <p:spPr>
          <a:xfrm>
            <a:off x="5819242" y="1594714"/>
            <a:ext cx="285293" cy="285293"/>
          </a:xfrm>
          <a:prstGeom prst="rect">
            <a:avLst/>
          </a:prstGeom>
        </p:spPr>
      </p:pic>
      <p:sp>
        <p:nvSpPr>
          <p:cNvPr id="21" name="A_pt_25"/>
          <p:cNvSpPr txBox="1"/>
          <p:nvPr/>
        </p:nvSpPr>
        <p:spPr>
          <a:xfrm>
            <a:off x="5687568" y="2194560"/>
            <a:ext cx="1234440" cy="594360"/>
          </a:xfrm>
          <a:prstGeom prst="rect">
            <a:avLst/>
          </a:prstGeom>
          <a:noFill/>
          <a:ln/>
        </p:spPr>
        <p:txBody>
          <a:bodyPr wrap="square" lIns="0" tIns="0" rIns="0" bIns="0" rtlCol="0" anchor="t"/>
          <a:lstStyle/>
          <a:p>
            <a:pPr indent="0" marL="0">
              <a:buNone/>
            </a:pPr>
            <a:r>
              <a:rPr lang="en-US" sz="1500" b="1" dirty="0">
                <a:solidFill>
                  <a:schemeClr val="bg1"/>
                </a:solidFill>
              </a:rPr>
              <a:t>Needs fewer hands</a:t>
            </a:r>
            <a:endParaRPr lang="en-US" sz="1500" dirty="0"/>
          </a:p>
        </p:txBody>
      </p:sp>
      <p:sp>
        <p:nvSpPr>
          <p:cNvPr id="22" name="A_pd_26"/>
          <p:cNvSpPr txBox="1"/>
          <p:nvPr/>
        </p:nvSpPr>
        <p:spPr>
          <a:xfrm>
            <a:off x="5687568" y="2834640"/>
            <a:ext cx="1234440" cy="1463040"/>
          </a:xfrm>
          <a:prstGeom prst="rect">
            <a:avLst/>
          </a:prstGeom>
          <a:noFill/>
          <a:ln/>
        </p:spPr>
        <p:txBody>
          <a:bodyPr wrap="square" lIns="0" tIns="0" rIns="0" bIns="0" rtlCol="0" anchor="t"/>
          <a:lstStyle/>
          <a:p>
            <a:pPr indent="0" marL="0">
              <a:buNone/>
            </a:pPr>
            <a:r>
              <a:rPr lang="en-US" sz="1200" dirty="0">
                <a:solidFill>
                  <a:schemeClr val="bg2"/>
                </a:solidFill>
              </a:rPr>
              <a:t>Clerical keying, chasing and matching shrink, so your team does higher-value work.</a:t>
            </a:r>
            <a:endParaRPr lang="en-US" sz="1200" dirty="0"/>
          </a:p>
        </p:txBody>
      </p:sp>
      <p:sp>
        <p:nvSpPr>
          <p:cNvPr id="23" name="A_cd_27"/>
          <p:cNvSpPr/>
          <p:nvPr/>
        </p:nvSpPr>
        <p:spPr>
          <a:xfrm>
            <a:off x="7187184" y="1234440"/>
            <a:ext cx="1554480" cy="3154680"/>
          </a:xfrm>
          <a:prstGeom prst="roundRect">
            <a:avLst>
              <a:gd name="adj" fmla="val 4706"/>
            </a:avLst>
          </a:prstGeom>
          <a:solidFill>
            <a:schemeClr val="tx2"/>
          </a:solidFill>
          <a:ln w="9525">
            <a:solidFill>
              <a:srgbClr val="2E2E36"/>
            </a:solidFill>
            <a:prstDash val="solid"/>
          </a:ln>
        </p:spPr>
      </p:sp>
      <p:sp>
        <p:nvSpPr>
          <p:cNvPr id="24" name="A_ic_28"/>
          <p:cNvSpPr/>
          <p:nvPr/>
        </p:nvSpPr>
        <p:spPr>
          <a:xfrm>
            <a:off x="7370064" y="1463040"/>
            <a:ext cx="548640" cy="548640"/>
          </a:xfrm>
          <a:prstGeom prst="ellipse">
            <a:avLst/>
          </a:prstGeom>
          <a:solidFill>
            <a:schemeClr val="accent1">
              <a:alpha val="16000"/>
            </a:schemeClr>
          </a:solidFill>
          <a:ln w="9525">
            <a:solidFill>
              <a:srgbClr val="C9A84C">
                <a:alpha val="50000"/>
              </a:srgbClr>
            </a:solidFill>
            <a:prstDash val="solid"/>
          </a:ln>
        </p:spPr>
      </p:sp>
      <p:pic>
        <p:nvPicPr>
          <p:cNvPr id="25" name="A_ig_29" descr="preencoded.png">    </p:cNvPr>
          <p:cNvPicPr>
            <a:picLocks noChangeAspect="1"/>
          </p:cNvPicPr>
          <p:nvPr/>
        </p:nvPicPr>
        <p:blipFill>
          <a:blip r:embed="rId5"/>
          <a:stretch>
            <a:fillRect/>
          </a:stretch>
        </p:blipFill>
        <p:spPr>
          <a:xfrm>
            <a:off x="7501738" y="1594714"/>
            <a:ext cx="285293" cy="285293"/>
          </a:xfrm>
          <a:prstGeom prst="rect">
            <a:avLst/>
          </a:prstGeom>
        </p:spPr>
      </p:pic>
      <p:sp>
        <p:nvSpPr>
          <p:cNvPr id="26" name="A_pt_30"/>
          <p:cNvSpPr txBox="1"/>
          <p:nvPr/>
        </p:nvSpPr>
        <p:spPr>
          <a:xfrm>
            <a:off x="7370064" y="2194560"/>
            <a:ext cx="1234440" cy="594360"/>
          </a:xfrm>
          <a:prstGeom prst="rect">
            <a:avLst/>
          </a:prstGeom>
          <a:noFill/>
          <a:ln/>
        </p:spPr>
        <p:txBody>
          <a:bodyPr wrap="square" lIns="0" tIns="0" rIns="0" bIns="0" rtlCol="0" anchor="t"/>
          <a:lstStyle/>
          <a:p>
            <a:pPr indent="0" marL="0">
              <a:buNone/>
            </a:pPr>
            <a:r>
              <a:rPr lang="en-US" sz="1500" b="1" dirty="0">
                <a:solidFill>
                  <a:schemeClr val="bg1"/>
                </a:solidFill>
              </a:rPr>
              <a:t>Makes the system smart</a:t>
            </a:r>
            <a:endParaRPr lang="en-US" sz="1500" dirty="0"/>
          </a:p>
        </p:txBody>
      </p:sp>
      <p:sp>
        <p:nvSpPr>
          <p:cNvPr id="27" name="A_pd_31"/>
          <p:cNvSpPr txBox="1"/>
          <p:nvPr/>
        </p:nvSpPr>
        <p:spPr>
          <a:xfrm>
            <a:off x="7370064" y="2834640"/>
            <a:ext cx="1234440" cy="1463040"/>
          </a:xfrm>
          <a:prstGeom prst="rect">
            <a:avLst/>
          </a:prstGeom>
          <a:noFill/>
          <a:ln/>
        </p:spPr>
        <p:txBody>
          <a:bodyPr wrap="square" lIns="0" tIns="0" rIns="0" bIns="0" rtlCol="0" anchor="t"/>
          <a:lstStyle/>
          <a:p>
            <a:pPr indent="0" marL="0">
              <a:buNone/>
            </a:pPr>
            <a:r>
              <a:rPr lang="en-US" sz="1200" dirty="0">
                <a:solidFill>
                  <a:schemeClr val="bg2"/>
                </a:solidFill>
              </a:rPr>
              <a:t>It understands photos, PDFs, voice and plain language, in Indian languages and Arabic.</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296"/>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392"/>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488"/>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584"/>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68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776"/>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872"/>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968"/>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064"/>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16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256"/>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352"/>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448"/>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1544"/>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164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1736"/>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1832"/>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par>
                          <p:cTn id="58" presetID="10" presetClass="entr" presetSubtype="0" fill="hold" nodeType="withEffect">
                            <p:stCondLst>
                              <p:cond delay="1928"/>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50"/>
                                  <p:tgtEl>
                                    <p:spTgt spid="21"/>
                                  </p:tgtEl>
                                </p:cBhvr>
                              </p:animEffect>
                            </p:childTnLst>
                          </p:cTn>
                        </p:par>
                        <p:par>
                          <p:cTn id="61" presetID="10" presetClass="entr" presetSubtype="0" fill="hold" nodeType="withEffect">
                            <p:stCondLst>
                              <p:cond delay="2024"/>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450"/>
                                  <p:tgtEl>
                                    <p:spTgt spid="22"/>
                                  </p:tgtEl>
                                </p:cBhvr>
                              </p:animEffect>
                            </p:childTnLst>
                          </p:cTn>
                        </p:par>
                        <p:par>
                          <p:cTn id="64" presetID="10" presetClass="entr" presetSubtype="0" fill="hold" nodeType="withEffect">
                            <p:stCondLst>
                              <p:cond delay="212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450"/>
                                  <p:tgtEl>
                                    <p:spTgt spid="23"/>
                                  </p:tgtEl>
                                </p:cBhvr>
                              </p:animEffect>
                            </p:childTnLst>
                          </p:cTn>
                        </p:par>
                        <p:par>
                          <p:cTn id="67" presetID="10" presetClass="entr" presetSubtype="0" fill="hold" nodeType="withEffect">
                            <p:stCondLst>
                              <p:cond delay="2216"/>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50"/>
                                  <p:tgtEl>
                                    <p:spTgt spid="24"/>
                                  </p:tgtEl>
                                </p:cBhvr>
                              </p:animEffect>
                            </p:childTnLst>
                          </p:cTn>
                        </p:par>
                        <p:par>
                          <p:cTn id="70" presetID="10" presetClass="entr" presetSubtype="0" fill="hold" nodeType="withEffect">
                            <p:stCondLst>
                              <p:cond delay="2312"/>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450"/>
                                  <p:tgtEl>
                                    <p:spTgt spid="25"/>
                                  </p:tgtEl>
                                </p:cBhvr>
                              </p:animEffect>
                            </p:childTnLst>
                          </p:cTn>
                        </p:par>
                        <p:par>
                          <p:cTn id="73" presetID="10" presetClass="entr" presetSubtype="0" fill="hold" nodeType="withEffect">
                            <p:stCondLst>
                              <p:cond delay="2408"/>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450"/>
                                  <p:tgtEl>
                                    <p:spTgt spid="26"/>
                                  </p:tgtEl>
                                </p:cBhvr>
                              </p:animEffect>
                            </p:childTnLst>
                          </p:cTn>
                        </p:par>
                        <p:par>
                          <p:cTn id="76" presetID="10" presetClass="entr" presetSubtype="0" fill="hold" nodeType="withEffect">
                            <p:stCondLst>
                              <p:cond delay="2504"/>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450"/>
                                  <p:tgtEl>
                                    <p:spTgt spid="27"/>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1828800"/>
            <a:ext cx="4206240" cy="1463040"/>
          </a:xfrm>
          <a:prstGeom prst="rect">
            <a:avLst/>
          </a:prstGeom>
          <a:noFill/>
          <a:ln/>
        </p:spPr>
        <p:txBody>
          <a:bodyPr wrap="square" lIns="0" tIns="0" rIns="0" bIns="0" rtlCol="0" anchor="t"/>
          <a:lstStyle/>
          <a:p>
            <a:pPr algn="l" indent="0" marL="0">
              <a:buNone/>
            </a:pPr>
            <a:r>
              <a:rPr lang="en-US" sz="3200" dirty="0">
                <a:solidFill>
                  <a:schemeClr val="bg1"/>
                </a:solidFill>
              </a:rPr>
              <a:t>Supplier experience: purchase on autopilot</a:t>
            </a:r>
            <a:endParaRPr lang="en-US" sz="3200" dirty="0"/>
          </a:p>
        </p:txBody>
      </p:sp>
      <p:pic>
        <p:nvPicPr>
          <p:cNvPr id="3" name="im" descr="/tmp/claude-1001/-var-www-vhosts-merciglobalteam/458c27f0-671d-48e8-803f-cbd879a30373/scratchpad/deckimg/supplier.jpg">    </p:cNvPr>
          <p:cNvPicPr>
            <a:picLocks noChangeAspect="1"/>
          </p:cNvPicPr>
          <p:nvPr/>
        </p:nvPicPr>
        <p:blipFill>
          <a:blip r:embed="rId1"/>
          <a:srcRect l="0" r="0" t="0" b="0"/>
          <a:stretch/>
        </p:blipFill>
        <p:spPr>
          <a:xfrm>
            <a:off x="4937760" y="0"/>
            <a:ext cx="4206240" cy="5143500"/>
          </a:xfrm>
          <a:prstGeom prst="rect">
            <a:avLst/>
          </a:prstGeom>
        </p:spPr>
      </p:pic>
      <p:sp>
        <p:nvSpPr>
          <p:cNvPr id="4" name="A_ss_32"/>
          <p:cNvSpPr txBox="1"/>
          <p:nvPr/>
        </p:nvSpPr>
        <p:spPr>
          <a:xfrm>
            <a:off x="457200" y="3383280"/>
            <a:ext cx="4206240" cy="822960"/>
          </a:xfrm>
          <a:prstGeom prst="rect">
            <a:avLst/>
          </a:prstGeom>
          <a:noFill/>
          <a:ln/>
        </p:spPr>
        <p:txBody>
          <a:bodyPr wrap="square" lIns="0" tIns="0" rIns="0" bIns="0" rtlCol="0" anchor="t"/>
          <a:lstStyle/>
          <a:p>
            <a:pPr indent="0" marL="0">
              <a:buNone/>
            </a:pPr>
            <a:r>
              <a:rPr lang="en-US" sz="1600" dirty="0">
                <a:solidFill>
                  <a:schemeClr val="bg2"/>
                </a:solidFill>
              </a:rPr>
              <a:t>A photo of the bill is all your supplier sends.</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4"/>
                                  </p:tgtEl>
                                  <p:attrNameLst>
                                    <p:attrName>style.visibility</p:attrName>
                                  </p:attrNameLst>
                                </p:cBhvr>
                                <p:to>
                                  <p:strVal val="visible"/>
                                </p:to>
                              </p:set>
                              <p:animEffect transition="in" filter="fade">
                                <p:cBhvr>
                                  <p:cTn id="6" dur="450"/>
                                  <p:tgtEl>
                                    <p:spTgt spid="4"/>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From WhatsApp photo to posted ledger — no typing</a:t>
            </a:r>
            <a:endParaRPr lang="en-US" sz="2600" dirty="0"/>
          </a:p>
        </p:txBody>
      </p:sp>
      <p:sp>
        <p:nvSpPr>
          <p:cNvPr id="3" name="A_cd_33"/>
          <p:cNvSpPr/>
          <p:nvPr/>
        </p:nvSpPr>
        <p:spPr>
          <a:xfrm>
            <a:off x="457200" y="1188720"/>
            <a:ext cx="2606040" cy="1572768"/>
          </a:xfrm>
          <a:prstGeom prst="roundRect">
            <a:avLst>
              <a:gd name="adj" fmla="val 4651"/>
            </a:avLst>
          </a:prstGeom>
          <a:solidFill>
            <a:schemeClr val="tx2"/>
          </a:solidFill>
          <a:ln w="9525">
            <a:solidFill>
              <a:srgbClr val="2E2E36"/>
            </a:solidFill>
            <a:prstDash val="solid"/>
          </a:ln>
        </p:spPr>
      </p:sp>
      <p:sp>
        <p:nvSpPr>
          <p:cNvPr id="4" name="A_ic_34"/>
          <p:cNvSpPr/>
          <p:nvPr/>
        </p:nvSpPr>
        <p:spPr>
          <a:xfrm>
            <a:off x="621792" y="1371600"/>
            <a:ext cx="475488" cy="475488"/>
          </a:xfrm>
          <a:prstGeom prst="ellipse">
            <a:avLst/>
          </a:prstGeom>
          <a:solidFill>
            <a:schemeClr val="accent1">
              <a:alpha val="16000"/>
            </a:schemeClr>
          </a:solidFill>
          <a:ln w="9525">
            <a:solidFill>
              <a:srgbClr val="C9A84C">
                <a:alpha val="50000"/>
              </a:srgbClr>
            </a:solidFill>
            <a:prstDash val="solid"/>
          </a:ln>
        </p:spPr>
      </p:sp>
      <p:pic>
        <p:nvPicPr>
          <p:cNvPr id="5" name="A_ig_35" descr="preencoded.png">    </p:cNvPr>
          <p:cNvPicPr>
            <a:picLocks noChangeAspect="1"/>
          </p:cNvPicPr>
          <p:nvPr/>
        </p:nvPicPr>
        <p:blipFill>
          <a:blip r:embed="rId1"/>
          <a:stretch>
            <a:fillRect/>
          </a:stretch>
        </p:blipFill>
        <p:spPr>
          <a:xfrm>
            <a:off x="735909" y="1485717"/>
            <a:ext cx="247254" cy="247254"/>
          </a:xfrm>
          <a:prstGeom prst="rect">
            <a:avLst/>
          </a:prstGeom>
        </p:spPr>
      </p:pic>
      <p:sp>
        <p:nvSpPr>
          <p:cNvPr id="6" name="A_no_36"/>
          <p:cNvSpPr txBox="1"/>
          <p:nvPr/>
        </p:nvSpPr>
        <p:spPr>
          <a:xfrm>
            <a:off x="2468880" y="138988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01</a:t>
            </a:r>
            <a:endParaRPr lang="en-US" sz="1200" dirty="0"/>
          </a:p>
        </p:txBody>
      </p:sp>
      <p:sp>
        <p:nvSpPr>
          <p:cNvPr id="7" name="A_st_37"/>
          <p:cNvSpPr txBox="1"/>
          <p:nvPr/>
        </p:nvSpPr>
        <p:spPr>
          <a:xfrm>
            <a:off x="621792" y="1938528"/>
            <a:ext cx="2286000" cy="274320"/>
          </a:xfrm>
          <a:prstGeom prst="rect">
            <a:avLst/>
          </a:prstGeom>
          <a:noFill/>
          <a:ln/>
        </p:spPr>
        <p:txBody>
          <a:bodyPr wrap="square" lIns="0" tIns="0" rIns="0" bIns="0" rtlCol="0" anchor="t"/>
          <a:lstStyle/>
          <a:p>
            <a:pPr indent="0" marL="0">
              <a:buNone/>
            </a:pPr>
            <a:r>
              <a:rPr lang="en-US" sz="1400" b="1" dirty="0">
                <a:solidFill>
                  <a:schemeClr val="bg1"/>
                </a:solidFill>
              </a:rPr>
              <a:t>Supplier sends the bill</a:t>
            </a:r>
            <a:endParaRPr lang="en-US" sz="1400" dirty="0"/>
          </a:p>
        </p:txBody>
      </p:sp>
      <p:sp>
        <p:nvSpPr>
          <p:cNvPr id="8" name="A_sd_38"/>
          <p:cNvSpPr txBox="1"/>
          <p:nvPr/>
        </p:nvSpPr>
        <p:spPr>
          <a:xfrm>
            <a:off x="621792" y="2212848"/>
            <a:ext cx="2331720" cy="512064"/>
          </a:xfrm>
          <a:prstGeom prst="rect">
            <a:avLst/>
          </a:prstGeom>
          <a:noFill/>
          <a:ln/>
        </p:spPr>
        <p:txBody>
          <a:bodyPr wrap="square" lIns="0" tIns="0" rIns="0" bIns="0" rtlCol="0" anchor="t"/>
          <a:lstStyle/>
          <a:p>
            <a:pPr indent="0" marL="0">
              <a:buNone/>
            </a:pPr>
            <a:r>
              <a:rPr lang="en-US" sz="1100" dirty="0">
                <a:solidFill>
                  <a:schemeClr val="bg2"/>
                </a:solidFill>
              </a:rPr>
              <a:t>A photo or PDF of the invoice goes to your WhatsApp or Telegram bot, from the supplier's registered mobile.</a:t>
            </a:r>
            <a:endParaRPr lang="en-US" sz="1100" dirty="0"/>
          </a:p>
        </p:txBody>
      </p:sp>
      <p:sp>
        <p:nvSpPr>
          <p:cNvPr id="9" name="A_cd_39"/>
          <p:cNvSpPr/>
          <p:nvPr/>
        </p:nvSpPr>
        <p:spPr>
          <a:xfrm>
            <a:off x="3246120" y="1188720"/>
            <a:ext cx="2606040" cy="1572768"/>
          </a:xfrm>
          <a:prstGeom prst="roundRect">
            <a:avLst>
              <a:gd name="adj" fmla="val 4651"/>
            </a:avLst>
          </a:prstGeom>
          <a:solidFill>
            <a:schemeClr val="tx2"/>
          </a:solidFill>
          <a:ln w="9525">
            <a:solidFill>
              <a:srgbClr val="2E2E36"/>
            </a:solidFill>
            <a:prstDash val="solid"/>
          </a:ln>
        </p:spPr>
      </p:sp>
      <p:sp>
        <p:nvSpPr>
          <p:cNvPr id="10" name="A_ic_40"/>
          <p:cNvSpPr/>
          <p:nvPr/>
        </p:nvSpPr>
        <p:spPr>
          <a:xfrm>
            <a:off x="3410712" y="1371600"/>
            <a:ext cx="475488" cy="475488"/>
          </a:xfrm>
          <a:prstGeom prst="ellipse">
            <a:avLst/>
          </a:prstGeom>
          <a:solidFill>
            <a:schemeClr val="accent1">
              <a:alpha val="16000"/>
            </a:schemeClr>
          </a:solidFill>
          <a:ln w="9525">
            <a:solidFill>
              <a:srgbClr val="C9A84C">
                <a:alpha val="50000"/>
              </a:srgbClr>
            </a:solidFill>
            <a:prstDash val="solid"/>
          </a:ln>
        </p:spPr>
      </p:sp>
      <p:pic>
        <p:nvPicPr>
          <p:cNvPr id="11" name="A_ig_41" descr="preencoded.png">    </p:cNvPr>
          <p:cNvPicPr>
            <a:picLocks noChangeAspect="1"/>
          </p:cNvPicPr>
          <p:nvPr/>
        </p:nvPicPr>
        <p:blipFill>
          <a:blip r:embed="rId2"/>
          <a:stretch>
            <a:fillRect/>
          </a:stretch>
        </p:blipFill>
        <p:spPr>
          <a:xfrm>
            <a:off x="3524829" y="1485717"/>
            <a:ext cx="247254" cy="247254"/>
          </a:xfrm>
          <a:prstGeom prst="rect">
            <a:avLst/>
          </a:prstGeom>
        </p:spPr>
      </p:pic>
      <p:sp>
        <p:nvSpPr>
          <p:cNvPr id="12" name="A_no_42"/>
          <p:cNvSpPr txBox="1"/>
          <p:nvPr/>
        </p:nvSpPr>
        <p:spPr>
          <a:xfrm>
            <a:off x="5257800" y="138988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02</a:t>
            </a:r>
            <a:endParaRPr lang="en-US" sz="1200" dirty="0"/>
          </a:p>
        </p:txBody>
      </p:sp>
      <p:sp>
        <p:nvSpPr>
          <p:cNvPr id="13" name="A_st_43"/>
          <p:cNvSpPr txBox="1"/>
          <p:nvPr/>
        </p:nvSpPr>
        <p:spPr>
          <a:xfrm>
            <a:off x="3410712" y="1938528"/>
            <a:ext cx="2286000" cy="274320"/>
          </a:xfrm>
          <a:prstGeom prst="rect">
            <a:avLst/>
          </a:prstGeom>
          <a:noFill/>
          <a:ln/>
        </p:spPr>
        <p:txBody>
          <a:bodyPr wrap="square" lIns="0" tIns="0" rIns="0" bIns="0" rtlCol="0" anchor="t"/>
          <a:lstStyle/>
          <a:p>
            <a:pPr indent="0" marL="0">
              <a:buNone/>
            </a:pPr>
            <a:r>
              <a:rPr lang="en-US" sz="1400" b="1" dirty="0">
                <a:solidFill>
                  <a:schemeClr val="bg1"/>
                </a:solidFill>
              </a:rPr>
              <a:t>Number validated</a:t>
            </a:r>
            <a:endParaRPr lang="en-US" sz="1400" dirty="0"/>
          </a:p>
        </p:txBody>
      </p:sp>
      <p:sp>
        <p:nvSpPr>
          <p:cNvPr id="14" name="A_sd_44"/>
          <p:cNvSpPr txBox="1"/>
          <p:nvPr/>
        </p:nvSpPr>
        <p:spPr>
          <a:xfrm>
            <a:off x="3410712" y="2212848"/>
            <a:ext cx="2331720" cy="512064"/>
          </a:xfrm>
          <a:prstGeom prst="rect">
            <a:avLst/>
          </a:prstGeom>
          <a:noFill/>
          <a:ln/>
        </p:spPr>
        <p:txBody>
          <a:bodyPr wrap="square" lIns="0" tIns="0" rIns="0" bIns="0" rtlCol="0" anchor="t"/>
          <a:lstStyle/>
          <a:p>
            <a:pPr indent="0" marL="0">
              <a:buNone/>
            </a:pPr>
            <a:r>
              <a:rPr lang="en-US" sz="1100" dirty="0">
                <a:solidFill>
                  <a:schemeClr val="bg2"/>
                </a:solidFill>
              </a:rPr>
              <a:t>The ERP checks the mobile against the account / agent master. Unknown numbers are never posted.</a:t>
            </a:r>
            <a:endParaRPr lang="en-US" sz="1100" dirty="0"/>
          </a:p>
        </p:txBody>
      </p:sp>
      <p:sp>
        <p:nvSpPr>
          <p:cNvPr id="15" name="A_cd_45"/>
          <p:cNvSpPr/>
          <p:nvPr/>
        </p:nvSpPr>
        <p:spPr>
          <a:xfrm>
            <a:off x="6035040" y="1188720"/>
            <a:ext cx="2606040" cy="1572768"/>
          </a:xfrm>
          <a:prstGeom prst="roundRect">
            <a:avLst>
              <a:gd name="adj" fmla="val 4651"/>
            </a:avLst>
          </a:prstGeom>
          <a:solidFill>
            <a:schemeClr val="tx2"/>
          </a:solidFill>
          <a:ln w="9525">
            <a:solidFill>
              <a:srgbClr val="2E2E36"/>
            </a:solidFill>
            <a:prstDash val="solid"/>
          </a:ln>
        </p:spPr>
      </p:sp>
      <p:sp>
        <p:nvSpPr>
          <p:cNvPr id="16" name="A_ic_46"/>
          <p:cNvSpPr/>
          <p:nvPr/>
        </p:nvSpPr>
        <p:spPr>
          <a:xfrm>
            <a:off x="6199632" y="1371600"/>
            <a:ext cx="475488" cy="475488"/>
          </a:xfrm>
          <a:prstGeom prst="ellipse">
            <a:avLst/>
          </a:prstGeom>
          <a:solidFill>
            <a:schemeClr val="accent1">
              <a:alpha val="16000"/>
            </a:schemeClr>
          </a:solidFill>
          <a:ln w="9525">
            <a:solidFill>
              <a:srgbClr val="C9A84C">
                <a:alpha val="50000"/>
              </a:srgbClr>
            </a:solidFill>
            <a:prstDash val="solid"/>
          </a:ln>
        </p:spPr>
      </p:sp>
      <p:pic>
        <p:nvPicPr>
          <p:cNvPr id="17" name="A_ig_47" descr="preencoded.png">    </p:cNvPr>
          <p:cNvPicPr>
            <a:picLocks noChangeAspect="1"/>
          </p:cNvPicPr>
          <p:nvPr/>
        </p:nvPicPr>
        <p:blipFill>
          <a:blip r:embed="rId3"/>
          <a:stretch>
            <a:fillRect/>
          </a:stretch>
        </p:blipFill>
        <p:spPr>
          <a:xfrm>
            <a:off x="6313749" y="1485717"/>
            <a:ext cx="247254" cy="247254"/>
          </a:xfrm>
          <a:prstGeom prst="rect">
            <a:avLst/>
          </a:prstGeom>
        </p:spPr>
      </p:pic>
      <p:sp>
        <p:nvSpPr>
          <p:cNvPr id="18" name="A_no_48"/>
          <p:cNvSpPr txBox="1"/>
          <p:nvPr/>
        </p:nvSpPr>
        <p:spPr>
          <a:xfrm>
            <a:off x="8046720" y="138988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03</a:t>
            </a:r>
            <a:endParaRPr lang="en-US" sz="1200" dirty="0"/>
          </a:p>
        </p:txBody>
      </p:sp>
      <p:sp>
        <p:nvSpPr>
          <p:cNvPr id="19" name="A_st_49"/>
          <p:cNvSpPr txBox="1"/>
          <p:nvPr/>
        </p:nvSpPr>
        <p:spPr>
          <a:xfrm>
            <a:off x="6199632" y="1938528"/>
            <a:ext cx="2286000" cy="274320"/>
          </a:xfrm>
          <a:prstGeom prst="rect">
            <a:avLst/>
          </a:prstGeom>
          <a:noFill/>
          <a:ln/>
        </p:spPr>
        <p:txBody>
          <a:bodyPr wrap="square" lIns="0" tIns="0" rIns="0" bIns="0" rtlCol="0" anchor="t"/>
          <a:lstStyle/>
          <a:p>
            <a:pPr indent="0" marL="0">
              <a:buNone/>
            </a:pPr>
            <a:r>
              <a:rPr lang="en-US" sz="1400" b="1" dirty="0">
                <a:solidFill>
                  <a:schemeClr val="bg1"/>
                </a:solidFill>
              </a:rPr>
              <a:t>AI reads the document</a:t>
            </a:r>
            <a:endParaRPr lang="en-US" sz="1400" dirty="0"/>
          </a:p>
        </p:txBody>
      </p:sp>
      <p:sp>
        <p:nvSpPr>
          <p:cNvPr id="20" name="A_sd_50"/>
          <p:cNvSpPr txBox="1"/>
          <p:nvPr/>
        </p:nvSpPr>
        <p:spPr>
          <a:xfrm>
            <a:off x="6199632" y="2212848"/>
            <a:ext cx="2331720" cy="512064"/>
          </a:xfrm>
          <a:prstGeom prst="rect">
            <a:avLst/>
          </a:prstGeom>
          <a:noFill/>
          <a:ln/>
        </p:spPr>
        <p:txBody>
          <a:bodyPr wrap="square" lIns="0" tIns="0" rIns="0" bIns="0" rtlCol="0" anchor="t"/>
          <a:lstStyle/>
          <a:p>
            <a:pPr indent="0" marL="0">
              <a:buNone/>
            </a:pPr>
            <a:r>
              <a:rPr lang="en-US" sz="1100" dirty="0">
                <a:solidFill>
                  <a:schemeClr val="bg2"/>
                </a:solidFill>
              </a:rPr>
              <a:t>Party, bill no., date, items, quantity, rates, taxes and totals are extracted and cross-checked.</a:t>
            </a:r>
            <a:endParaRPr lang="en-US" sz="1100" dirty="0"/>
          </a:p>
        </p:txBody>
      </p:sp>
      <p:sp>
        <p:nvSpPr>
          <p:cNvPr id="21" name="A_cd_51"/>
          <p:cNvSpPr/>
          <p:nvPr/>
        </p:nvSpPr>
        <p:spPr>
          <a:xfrm>
            <a:off x="457200" y="2926080"/>
            <a:ext cx="2606040" cy="1572768"/>
          </a:xfrm>
          <a:prstGeom prst="roundRect">
            <a:avLst>
              <a:gd name="adj" fmla="val 4651"/>
            </a:avLst>
          </a:prstGeom>
          <a:solidFill>
            <a:schemeClr val="tx2"/>
          </a:solidFill>
          <a:ln w="9525">
            <a:solidFill>
              <a:srgbClr val="2E2E36"/>
            </a:solidFill>
            <a:prstDash val="solid"/>
          </a:ln>
        </p:spPr>
      </p:sp>
      <p:sp>
        <p:nvSpPr>
          <p:cNvPr id="22" name="A_ic_52"/>
          <p:cNvSpPr/>
          <p:nvPr/>
        </p:nvSpPr>
        <p:spPr>
          <a:xfrm>
            <a:off x="621792" y="3108960"/>
            <a:ext cx="475488" cy="475488"/>
          </a:xfrm>
          <a:prstGeom prst="ellipse">
            <a:avLst/>
          </a:prstGeom>
          <a:solidFill>
            <a:schemeClr val="accent1">
              <a:alpha val="16000"/>
            </a:schemeClr>
          </a:solidFill>
          <a:ln w="9525">
            <a:solidFill>
              <a:srgbClr val="C9A84C">
                <a:alpha val="50000"/>
              </a:srgbClr>
            </a:solidFill>
            <a:prstDash val="solid"/>
          </a:ln>
        </p:spPr>
      </p:sp>
      <p:pic>
        <p:nvPicPr>
          <p:cNvPr id="23" name="A_ig_53" descr="preencoded.png">    </p:cNvPr>
          <p:cNvPicPr>
            <a:picLocks noChangeAspect="1"/>
          </p:cNvPicPr>
          <p:nvPr/>
        </p:nvPicPr>
        <p:blipFill>
          <a:blip r:embed="rId4"/>
          <a:stretch>
            <a:fillRect/>
          </a:stretch>
        </p:blipFill>
        <p:spPr>
          <a:xfrm>
            <a:off x="735909" y="3223077"/>
            <a:ext cx="247254" cy="247254"/>
          </a:xfrm>
          <a:prstGeom prst="rect">
            <a:avLst/>
          </a:prstGeom>
        </p:spPr>
      </p:pic>
      <p:sp>
        <p:nvSpPr>
          <p:cNvPr id="24" name="A_no_54"/>
          <p:cNvSpPr txBox="1"/>
          <p:nvPr/>
        </p:nvSpPr>
        <p:spPr>
          <a:xfrm>
            <a:off x="2468880" y="312724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04</a:t>
            </a:r>
            <a:endParaRPr lang="en-US" sz="1200" dirty="0"/>
          </a:p>
        </p:txBody>
      </p:sp>
      <p:sp>
        <p:nvSpPr>
          <p:cNvPr id="25" name="A_st_55"/>
          <p:cNvSpPr txBox="1"/>
          <p:nvPr/>
        </p:nvSpPr>
        <p:spPr>
          <a:xfrm>
            <a:off x="621792" y="3675888"/>
            <a:ext cx="2286000" cy="274320"/>
          </a:xfrm>
          <a:prstGeom prst="rect">
            <a:avLst/>
          </a:prstGeom>
          <a:noFill/>
          <a:ln/>
        </p:spPr>
        <p:txBody>
          <a:bodyPr wrap="square" lIns="0" tIns="0" rIns="0" bIns="0" rtlCol="0" anchor="t"/>
          <a:lstStyle/>
          <a:p>
            <a:pPr indent="0" marL="0">
              <a:buNone/>
            </a:pPr>
            <a:r>
              <a:rPr lang="en-US" sz="1400" b="1" dirty="0">
                <a:solidFill>
                  <a:schemeClr val="bg1"/>
                </a:solidFill>
              </a:rPr>
              <a:t>Purchase entry auto-created</a:t>
            </a:r>
            <a:endParaRPr lang="en-US" sz="1400" dirty="0"/>
          </a:p>
        </p:txBody>
      </p:sp>
      <p:sp>
        <p:nvSpPr>
          <p:cNvPr id="26" name="A_sd_56"/>
          <p:cNvSpPr txBox="1"/>
          <p:nvPr/>
        </p:nvSpPr>
        <p:spPr>
          <a:xfrm>
            <a:off x="621792" y="3950208"/>
            <a:ext cx="2331720" cy="512064"/>
          </a:xfrm>
          <a:prstGeom prst="rect">
            <a:avLst/>
          </a:prstGeom>
          <a:noFill/>
          <a:ln/>
        </p:spPr>
        <p:txBody>
          <a:bodyPr wrap="square" lIns="0" tIns="0" rIns="0" bIns="0" rtlCol="0" anchor="t"/>
          <a:lstStyle/>
          <a:p>
            <a:pPr indent="0" marL="0">
              <a:buNone/>
            </a:pPr>
            <a:r>
              <a:rPr lang="en-US" sz="1100" dirty="0">
                <a:solidFill>
                  <a:schemeClr val="bg2"/>
                </a:solidFill>
              </a:rPr>
              <a:t>The purchase is booked against that supplier's account, with the document attached.</a:t>
            </a:r>
            <a:endParaRPr lang="en-US" sz="1100" dirty="0"/>
          </a:p>
        </p:txBody>
      </p:sp>
      <p:sp>
        <p:nvSpPr>
          <p:cNvPr id="27" name="A_cd_57"/>
          <p:cNvSpPr/>
          <p:nvPr/>
        </p:nvSpPr>
        <p:spPr>
          <a:xfrm>
            <a:off x="3246120" y="2926080"/>
            <a:ext cx="2606040" cy="1572768"/>
          </a:xfrm>
          <a:prstGeom prst="roundRect">
            <a:avLst>
              <a:gd name="adj" fmla="val 4651"/>
            </a:avLst>
          </a:prstGeom>
          <a:solidFill>
            <a:schemeClr val="tx2"/>
          </a:solidFill>
          <a:ln w="9525">
            <a:solidFill>
              <a:srgbClr val="2E2E36"/>
            </a:solidFill>
            <a:prstDash val="solid"/>
          </a:ln>
        </p:spPr>
      </p:sp>
      <p:sp>
        <p:nvSpPr>
          <p:cNvPr id="28" name="A_ic_58"/>
          <p:cNvSpPr/>
          <p:nvPr/>
        </p:nvSpPr>
        <p:spPr>
          <a:xfrm>
            <a:off x="3410712" y="3108960"/>
            <a:ext cx="475488" cy="475488"/>
          </a:xfrm>
          <a:prstGeom prst="ellipse">
            <a:avLst/>
          </a:prstGeom>
          <a:solidFill>
            <a:schemeClr val="accent1">
              <a:alpha val="16000"/>
            </a:schemeClr>
          </a:solidFill>
          <a:ln w="9525">
            <a:solidFill>
              <a:srgbClr val="C9A84C">
                <a:alpha val="50000"/>
              </a:srgbClr>
            </a:solidFill>
            <a:prstDash val="solid"/>
          </a:ln>
        </p:spPr>
      </p:sp>
      <p:pic>
        <p:nvPicPr>
          <p:cNvPr id="29" name="A_ig_59" descr="preencoded.png">    </p:cNvPr>
          <p:cNvPicPr>
            <a:picLocks noChangeAspect="1"/>
          </p:cNvPicPr>
          <p:nvPr/>
        </p:nvPicPr>
        <p:blipFill>
          <a:blip r:embed="rId5"/>
          <a:stretch>
            <a:fillRect/>
          </a:stretch>
        </p:blipFill>
        <p:spPr>
          <a:xfrm>
            <a:off x="3524829" y="3223077"/>
            <a:ext cx="247254" cy="247254"/>
          </a:xfrm>
          <a:prstGeom prst="rect">
            <a:avLst/>
          </a:prstGeom>
        </p:spPr>
      </p:pic>
      <p:sp>
        <p:nvSpPr>
          <p:cNvPr id="30" name="A_no_60"/>
          <p:cNvSpPr txBox="1"/>
          <p:nvPr/>
        </p:nvSpPr>
        <p:spPr>
          <a:xfrm>
            <a:off x="5257800" y="312724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05</a:t>
            </a:r>
            <a:endParaRPr lang="en-US" sz="1200" dirty="0"/>
          </a:p>
        </p:txBody>
      </p:sp>
      <p:sp>
        <p:nvSpPr>
          <p:cNvPr id="31" name="A_st_61"/>
          <p:cNvSpPr txBox="1"/>
          <p:nvPr/>
        </p:nvSpPr>
        <p:spPr>
          <a:xfrm>
            <a:off x="3410712" y="3675888"/>
            <a:ext cx="2286000" cy="274320"/>
          </a:xfrm>
          <a:prstGeom prst="rect">
            <a:avLst/>
          </a:prstGeom>
          <a:noFill/>
          <a:ln/>
        </p:spPr>
        <p:txBody>
          <a:bodyPr wrap="square" lIns="0" tIns="0" rIns="0" bIns="0" rtlCol="0" anchor="t"/>
          <a:lstStyle/>
          <a:p>
            <a:pPr indent="0" marL="0">
              <a:buNone/>
            </a:pPr>
            <a:r>
              <a:rPr lang="en-US" sz="1400" b="1" dirty="0">
                <a:solidFill>
                  <a:schemeClr val="bg1"/>
                </a:solidFill>
              </a:rPr>
              <a:t>Forwarded if you are an agent</a:t>
            </a:r>
            <a:endParaRPr lang="en-US" sz="1400" dirty="0"/>
          </a:p>
        </p:txBody>
      </p:sp>
      <p:sp>
        <p:nvSpPr>
          <p:cNvPr id="32" name="A_sd_62"/>
          <p:cNvSpPr txBox="1"/>
          <p:nvPr/>
        </p:nvSpPr>
        <p:spPr>
          <a:xfrm>
            <a:off x="3410712" y="3950208"/>
            <a:ext cx="2331720" cy="512064"/>
          </a:xfrm>
          <a:prstGeom prst="rect">
            <a:avLst/>
          </a:prstGeom>
          <a:noFill/>
          <a:ln/>
        </p:spPr>
        <p:txBody>
          <a:bodyPr wrap="square" lIns="0" tIns="0" rIns="0" bIns="0" rtlCol="0" anchor="t"/>
          <a:lstStyle/>
          <a:p>
            <a:pPr indent="0" marL="0">
              <a:buNone/>
            </a:pPr>
            <a:r>
              <a:rPr lang="en-US" sz="1100" dirty="0">
                <a:solidFill>
                  <a:schemeClr val="bg2"/>
                </a:solidFill>
              </a:rPr>
              <a:t>In an agency business the bill is passed on to the buyer automatically.</a:t>
            </a:r>
            <a:endParaRPr lang="en-US" sz="1100" dirty="0"/>
          </a:p>
        </p:txBody>
      </p:sp>
      <p:sp>
        <p:nvSpPr>
          <p:cNvPr id="33" name="A_cd_63"/>
          <p:cNvSpPr/>
          <p:nvPr/>
        </p:nvSpPr>
        <p:spPr>
          <a:xfrm>
            <a:off x="6035040" y="2926080"/>
            <a:ext cx="2606040" cy="1572768"/>
          </a:xfrm>
          <a:prstGeom prst="roundRect">
            <a:avLst>
              <a:gd name="adj" fmla="val 4651"/>
            </a:avLst>
          </a:prstGeom>
          <a:solidFill>
            <a:schemeClr val="tx2"/>
          </a:solidFill>
          <a:ln w="9525">
            <a:solidFill>
              <a:srgbClr val="2E2E36"/>
            </a:solidFill>
            <a:prstDash val="solid"/>
          </a:ln>
        </p:spPr>
      </p:sp>
      <p:sp>
        <p:nvSpPr>
          <p:cNvPr id="34" name="A_ic_64"/>
          <p:cNvSpPr/>
          <p:nvPr/>
        </p:nvSpPr>
        <p:spPr>
          <a:xfrm>
            <a:off x="6199632" y="3108960"/>
            <a:ext cx="475488" cy="475488"/>
          </a:xfrm>
          <a:prstGeom prst="ellipse">
            <a:avLst/>
          </a:prstGeom>
          <a:solidFill>
            <a:schemeClr val="accent1">
              <a:alpha val="16000"/>
            </a:schemeClr>
          </a:solidFill>
          <a:ln w="9525">
            <a:solidFill>
              <a:srgbClr val="C9A84C">
                <a:alpha val="50000"/>
              </a:srgbClr>
            </a:solidFill>
            <a:prstDash val="solid"/>
          </a:ln>
        </p:spPr>
      </p:sp>
      <p:pic>
        <p:nvPicPr>
          <p:cNvPr id="35" name="A_ig_65" descr="preencoded.png">    </p:cNvPr>
          <p:cNvPicPr>
            <a:picLocks noChangeAspect="1"/>
          </p:cNvPicPr>
          <p:nvPr/>
        </p:nvPicPr>
        <p:blipFill>
          <a:blip r:embed="rId6"/>
          <a:stretch>
            <a:fillRect/>
          </a:stretch>
        </p:blipFill>
        <p:spPr>
          <a:xfrm>
            <a:off x="6313749" y="3223077"/>
            <a:ext cx="247254" cy="247254"/>
          </a:xfrm>
          <a:prstGeom prst="rect">
            <a:avLst/>
          </a:prstGeom>
        </p:spPr>
      </p:pic>
      <p:sp>
        <p:nvSpPr>
          <p:cNvPr id="36" name="A_no_66"/>
          <p:cNvSpPr txBox="1"/>
          <p:nvPr/>
        </p:nvSpPr>
        <p:spPr>
          <a:xfrm>
            <a:off x="8046720" y="3127248"/>
            <a:ext cx="457200" cy="274320"/>
          </a:xfrm>
          <a:prstGeom prst="rect">
            <a:avLst/>
          </a:prstGeom>
          <a:noFill/>
          <a:ln/>
        </p:spPr>
        <p:txBody>
          <a:bodyPr wrap="square" lIns="0" tIns="0" rIns="0" bIns="0" rtlCol="0" anchor="t"/>
          <a:lstStyle/>
          <a:p>
            <a:pPr algn="r" indent="0" marL="0">
              <a:buNone/>
            </a:pPr>
            <a:r>
              <a:rPr lang="en-US" sz="1200" b="1" dirty="0">
                <a:solidFill>
                  <a:schemeClr val="accent1"/>
                </a:solidFill>
              </a:rPr>
              <a:t>06</a:t>
            </a:r>
            <a:endParaRPr lang="en-US" sz="1200" dirty="0"/>
          </a:p>
        </p:txBody>
      </p:sp>
      <p:sp>
        <p:nvSpPr>
          <p:cNvPr id="37" name="A_st_67"/>
          <p:cNvSpPr txBox="1"/>
          <p:nvPr/>
        </p:nvSpPr>
        <p:spPr>
          <a:xfrm>
            <a:off x="6199632" y="3675888"/>
            <a:ext cx="2286000" cy="274320"/>
          </a:xfrm>
          <a:prstGeom prst="rect">
            <a:avLst/>
          </a:prstGeom>
          <a:noFill/>
          <a:ln/>
        </p:spPr>
        <p:txBody>
          <a:bodyPr wrap="square" lIns="0" tIns="0" rIns="0" bIns="0" rtlCol="0" anchor="t"/>
          <a:lstStyle/>
          <a:p>
            <a:pPr indent="0" marL="0">
              <a:buNone/>
            </a:pPr>
            <a:r>
              <a:rPr lang="en-US" sz="1400" b="1" dirty="0">
                <a:solidFill>
                  <a:schemeClr val="bg1"/>
                </a:solidFill>
              </a:rPr>
              <a:t>Ledger &amp; payment plan</a:t>
            </a:r>
            <a:endParaRPr lang="en-US" sz="1400" dirty="0"/>
          </a:p>
        </p:txBody>
      </p:sp>
      <p:sp>
        <p:nvSpPr>
          <p:cNvPr id="38" name="A_sd_68"/>
          <p:cNvSpPr txBox="1"/>
          <p:nvPr/>
        </p:nvSpPr>
        <p:spPr>
          <a:xfrm>
            <a:off x="6199632" y="3950208"/>
            <a:ext cx="2331720" cy="512064"/>
          </a:xfrm>
          <a:prstGeom prst="rect">
            <a:avLst/>
          </a:prstGeom>
          <a:noFill/>
          <a:ln/>
        </p:spPr>
        <p:txBody>
          <a:bodyPr wrap="square" lIns="0" tIns="0" rIns="0" bIns="0" rtlCol="0" anchor="t"/>
          <a:lstStyle/>
          <a:p>
            <a:pPr indent="0" marL="0">
              <a:buNone/>
            </a:pPr>
            <a:r>
              <a:rPr lang="en-US" sz="1100" dirty="0">
                <a:solidFill>
                  <a:schemeClr val="bg2"/>
                </a:solidFill>
              </a:rPr>
              <a:t>Accounts are posted, due days and amount noted, and a payment plan generated.</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266"/>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332"/>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398"/>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464"/>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53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596"/>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662"/>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728"/>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794"/>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86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926"/>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992"/>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058"/>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1124"/>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119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1256"/>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1322"/>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par>
                          <p:cTn id="58" presetID="10" presetClass="entr" presetSubtype="0" fill="hold" nodeType="withEffect">
                            <p:stCondLst>
                              <p:cond delay="1388"/>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50"/>
                                  <p:tgtEl>
                                    <p:spTgt spid="21"/>
                                  </p:tgtEl>
                                </p:cBhvr>
                              </p:animEffect>
                            </p:childTnLst>
                          </p:cTn>
                        </p:par>
                        <p:par>
                          <p:cTn id="61" presetID="10" presetClass="entr" presetSubtype="0" fill="hold" nodeType="withEffect">
                            <p:stCondLst>
                              <p:cond delay="1454"/>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450"/>
                                  <p:tgtEl>
                                    <p:spTgt spid="22"/>
                                  </p:tgtEl>
                                </p:cBhvr>
                              </p:animEffect>
                            </p:childTnLst>
                          </p:cTn>
                        </p:par>
                        <p:par>
                          <p:cTn id="64" presetID="10" presetClass="entr" presetSubtype="0" fill="hold" nodeType="withEffect">
                            <p:stCondLst>
                              <p:cond delay="152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450"/>
                                  <p:tgtEl>
                                    <p:spTgt spid="23"/>
                                  </p:tgtEl>
                                </p:cBhvr>
                              </p:animEffect>
                            </p:childTnLst>
                          </p:cTn>
                        </p:par>
                        <p:par>
                          <p:cTn id="67" presetID="10" presetClass="entr" presetSubtype="0" fill="hold" nodeType="withEffect">
                            <p:stCondLst>
                              <p:cond delay="1586"/>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50"/>
                                  <p:tgtEl>
                                    <p:spTgt spid="24"/>
                                  </p:tgtEl>
                                </p:cBhvr>
                              </p:animEffect>
                            </p:childTnLst>
                          </p:cTn>
                        </p:par>
                        <p:par>
                          <p:cTn id="70" presetID="10" presetClass="entr" presetSubtype="0" fill="hold" nodeType="withEffect">
                            <p:stCondLst>
                              <p:cond delay="1652"/>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450"/>
                                  <p:tgtEl>
                                    <p:spTgt spid="25"/>
                                  </p:tgtEl>
                                </p:cBhvr>
                              </p:animEffect>
                            </p:childTnLst>
                          </p:cTn>
                        </p:par>
                        <p:par>
                          <p:cTn id="73" presetID="10" presetClass="entr" presetSubtype="0" fill="hold" nodeType="withEffect">
                            <p:stCondLst>
                              <p:cond delay="1718"/>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450"/>
                                  <p:tgtEl>
                                    <p:spTgt spid="26"/>
                                  </p:tgtEl>
                                </p:cBhvr>
                              </p:animEffect>
                            </p:childTnLst>
                          </p:cTn>
                        </p:par>
                        <p:par>
                          <p:cTn id="76" presetID="10" presetClass="entr" presetSubtype="0" fill="hold" nodeType="withEffect">
                            <p:stCondLst>
                              <p:cond delay="1784"/>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450"/>
                                  <p:tgtEl>
                                    <p:spTgt spid="27"/>
                                  </p:tgtEl>
                                </p:cBhvr>
                              </p:animEffect>
                            </p:childTnLst>
                          </p:cTn>
                        </p:par>
                        <p:par>
                          <p:cTn id="79" presetID="10" presetClass="entr" presetSubtype="0" fill="hold" nodeType="withEffect">
                            <p:stCondLst>
                              <p:cond delay="185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450"/>
                                  <p:tgtEl>
                                    <p:spTgt spid="28"/>
                                  </p:tgtEl>
                                </p:cBhvr>
                              </p:animEffect>
                            </p:childTnLst>
                          </p:cTn>
                        </p:par>
                        <p:par>
                          <p:cTn id="82" presetID="10" presetClass="entr" presetSubtype="0" fill="hold" nodeType="withEffect">
                            <p:stCondLst>
                              <p:cond delay="1916"/>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450"/>
                                  <p:tgtEl>
                                    <p:spTgt spid="29"/>
                                  </p:tgtEl>
                                </p:cBhvr>
                              </p:animEffect>
                            </p:childTnLst>
                          </p:cTn>
                        </p:par>
                        <p:par>
                          <p:cTn id="85" presetID="10" presetClass="entr" presetSubtype="0" fill="hold" nodeType="withEffect">
                            <p:stCondLst>
                              <p:cond delay="1982"/>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450"/>
                                  <p:tgtEl>
                                    <p:spTgt spid="30"/>
                                  </p:tgtEl>
                                </p:cBhvr>
                              </p:animEffect>
                            </p:childTnLst>
                          </p:cTn>
                        </p:par>
                        <p:par>
                          <p:cTn id="88" presetID="10" presetClass="entr" presetSubtype="0" fill="hold" nodeType="withEffect">
                            <p:stCondLst>
                              <p:cond delay="2048"/>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450"/>
                                  <p:tgtEl>
                                    <p:spTgt spid="31"/>
                                  </p:tgtEl>
                                </p:cBhvr>
                              </p:animEffect>
                            </p:childTnLst>
                          </p:cTn>
                        </p:par>
                        <p:par>
                          <p:cTn id="91" presetID="10" presetClass="entr" presetSubtype="0" fill="hold" nodeType="withEffect">
                            <p:stCondLst>
                              <p:cond delay="2114"/>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450"/>
                                  <p:tgtEl>
                                    <p:spTgt spid="32"/>
                                  </p:tgtEl>
                                </p:cBhvr>
                              </p:animEffect>
                            </p:childTnLst>
                          </p:cTn>
                        </p:par>
                        <p:par>
                          <p:cTn id="94" presetID="10" presetClass="entr" presetSubtype="0" fill="hold" nodeType="withEffect">
                            <p:stCondLst>
                              <p:cond delay="218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450"/>
                                  <p:tgtEl>
                                    <p:spTgt spid="33"/>
                                  </p:tgtEl>
                                </p:cBhvr>
                              </p:animEffect>
                            </p:childTnLst>
                          </p:cTn>
                        </p:par>
                        <p:par>
                          <p:cTn id="97" presetID="10" presetClass="entr" presetSubtype="0" fill="hold" nodeType="withEffect">
                            <p:stCondLst>
                              <p:cond delay="2246"/>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450"/>
                                  <p:tgtEl>
                                    <p:spTgt spid="34"/>
                                  </p:tgtEl>
                                </p:cBhvr>
                              </p:animEffect>
                            </p:childTnLst>
                          </p:cTn>
                        </p:par>
                        <p:par>
                          <p:cTn id="100" presetID="10" presetClass="entr" presetSubtype="0" fill="hold" nodeType="withEffect">
                            <p:stCondLst>
                              <p:cond delay="2312"/>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450"/>
                                  <p:tgtEl>
                                    <p:spTgt spid="35"/>
                                  </p:tgtEl>
                                </p:cBhvr>
                              </p:animEffect>
                            </p:childTnLst>
                          </p:cTn>
                        </p:par>
                        <p:par>
                          <p:cTn id="103" presetID="10" presetClass="entr" presetSubtype="0" fill="hold" nodeType="withEffect">
                            <p:stCondLst>
                              <p:cond delay="2378"/>
                            </p:stCondLst>
                            <p:childTnLst>
                              <p:set>
                                <p:cBhvr>
                                  <p:cTn id="104" dur="1" fill="hold">
                                    <p:stCondLst>
                                      <p:cond delay="0"/>
                                    </p:stCondLst>
                                  </p:cTn>
                                  <p:tgtEl>
                                    <p:spTgt spid="36"/>
                                  </p:tgtEl>
                                  <p:attrNameLst>
                                    <p:attrName>style.visibility</p:attrName>
                                  </p:attrNameLst>
                                </p:cBhvr>
                                <p:to>
                                  <p:strVal val="visible"/>
                                </p:to>
                              </p:set>
                              <p:animEffect transition="in" filter="fade">
                                <p:cBhvr>
                                  <p:cTn id="105" dur="450"/>
                                  <p:tgtEl>
                                    <p:spTgt spid="36"/>
                                  </p:tgtEl>
                                </p:cBhvr>
                              </p:animEffect>
                            </p:childTnLst>
                          </p:cTn>
                        </p:par>
                        <p:par>
                          <p:cTn id="106" presetID="10" presetClass="entr" presetSubtype="0" fill="hold" nodeType="withEffect">
                            <p:stCondLst>
                              <p:cond delay="2444"/>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450"/>
                                  <p:tgtEl>
                                    <p:spTgt spid="37"/>
                                  </p:tgtEl>
                                </p:cBhvr>
                              </p:animEffect>
                            </p:childTnLst>
                          </p:cTn>
                        </p:par>
                        <p:par>
                          <p:cTn id="109" presetID="10" presetClass="entr" presetSubtype="0" fill="hold" nodeType="withEffect">
                            <p:stCondLst>
                              <p:cond delay="251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450"/>
                                  <p:tgtEl>
                                    <p:spTgt spid="38"/>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1828800"/>
            <a:ext cx="4206240" cy="1463040"/>
          </a:xfrm>
          <a:prstGeom prst="rect">
            <a:avLst/>
          </a:prstGeom>
          <a:noFill/>
          <a:ln/>
        </p:spPr>
        <p:txBody>
          <a:bodyPr wrap="square" lIns="0" tIns="0" rIns="0" bIns="0" rtlCol="0" anchor="t"/>
          <a:lstStyle/>
          <a:p>
            <a:pPr algn="l" indent="0" marL="0">
              <a:buNone/>
            </a:pPr>
            <a:r>
              <a:rPr lang="en-US" sz="3200" dirty="0">
                <a:solidFill>
                  <a:schemeClr val="bg1"/>
                </a:solidFill>
              </a:rPr>
              <a:t>Customer experience: receivables on autopilot</a:t>
            </a:r>
            <a:endParaRPr lang="en-US" sz="3200" dirty="0"/>
          </a:p>
        </p:txBody>
      </p:sp>
      <p:pic>
        <p:nvPicPr>
          <p:cNvPr id="3" name="im" descr="/tmp/claude-1001/-var-www-vhosts-merciglobalteam/458c27f0-671d-48e8-803f-cbd879a30373/scratchpad/deckimg/payment.jpg">    </p:cNvPr>
          <p:cNvPicPr>
            <a:picLocks noChangeAspect="1"/>
          </p:cNvPicPr>
          <p:nvPr/>
        </p:nvPicPr>
        <p:blipFill>
          <a:blip r:embed="rId1"/>
          <a:srcRect l="0" r="0" t="0" b="0"/>
          <a:stretch/>
        </p:blipFill>
        <p:spPr>
          <a:xfrm>
            <a:off x="4937760" y="0"/>
            <a:ext cx="4206240" cy="5143500"/>
          </a:xfrm>
          <a:prstGeom prst="rect">
            <a:avLst/>
          </a:prstGeom>
        </p:spPr>
      </p:pic>
      <p:sp>
        <p:nvSpPr>
          <p:cNvPr id="4" name="A_ss_69"/>
          <p:cNvSpPr txBox="1"/>
          <p:nvPr/>
        </p:nvSpPr>
        <p:spPr>
          <a:xfrm>
            <a:off x="457200" y="3383280"/>
            <a:ext cx="4206240" cy="822960"/>
          </a:xfrm>
          <a:prstGeom prst="rect">
            <a:avLst/>
          </a:prstGeom>
          <a:noFill/>
          <a:ln/>
        </p:spPr>
        <p:txBody>
          <a:bodyPr wrap="square" lIns="0" tIns="0" rIns="0" bIns="0" rtlCol="0" anchor="t"/>
          <a:lstStyle/>
          <a:p>
            <a:pPr indent="0" marL="0">
              <a:buNone/>
            </a:pPr>
            <a:r>
              <a:rPr lang="en-US" sz="1600" dirty="0">
                <a:solidFill>
                  <a:schemeClr val="bg2"/>
                </a:solidFill>
              </a:rPr>
              <a:t>From sales order to settled payment — without a chase.</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4"/>
                                  </p:tgtEl>
                                  <p:attrNameLst>
                                    <p:attrName>style.visibility</p:attrName>
                                  </p:attrNameLst>
                                </p:cBhvr>
                                <p:to>
                                  <p:strVal val="visible"/>
                                </p:to>
                              </p:set>
                              <p:animEffect transition="in" filter="fade">
                                <p:cBhvr>
                                  <p:cTn id="6" dur="450"/>
                                  <p:tgtEl>
                                    <p:spTgt spid="4"/>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Six steps that run themselves</a:t>
            </a:r>
            <a:endParaRPr lang="en-US" sz="2600" dirty="0"/>
          </a:p>
        </p:txBody>
      </p:sp>
      <p:sp>
        <p:nvSpPr>
          <p:cNvPr id="3" name="ln"/>
          <p:cNvSpPr/>
          <p:nvPr/>
        </p:nvSpPr>
        <p:spPr>
          <a:xfrm>
            <a:off x="868680" y="1600200"/>
            <a:ext cx="7406640" cy="0"/>
          </a:xfrm>
          <a:prstGeom prst="line">
            <a:avLst/>
          </a:prstGeom>
          <a:noFill/>
          <a:ln w="15875">
            <a:solidFill>
              <a:srgbClr val="C9A84C">
                <a:alpha val="55000"/>
              </a:srgbClr>
            </a:solidFill>
            <a:prstDash val="dash"/>
          </a:ln>
        </p:spPr>
      </p:sp>
      <p:sp>
        <p:nvSpPr>
          <p:cNvPr id="4" name="mask"/>
          <p:cNvSpPr/>
          <p:nvPr/>
        </p:nvSpPr>
        <p:spPr>
          <a:xfrm>
            <a:off x="795528" y="1252728"/>
            <a:ext cx="694944" cy="694944"/>
          </a:xfrm>
          <a:prstGeom prst="ellipse">
            <a:avLst/>
          </a:prstGeom>
          <a:solidFill>
            <a:schemeClr val="tx1"/>
          </a:solidFill>
          <a:ln w="12700">
            <a:solidFill>
              <a:schemeClr val="tx1"/>
            </a:solidFill>
            <a:prstDash val="solid"/>
          </a:ln>
        </p:spPr>
      </p:sp>
      <p:sp>
        <p:nvSpPr>
          <p:cNvPr id="5" name="A_ic_70"/>
          <p:cNvSpPr/>
          <p:nvPr/>
        </p:nvSpPr>
        <p:spPr>
          <a:xfrm>
            <a:off x="795528"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6" name="A_ig_71" descr="preencoded.png">    </p:cNvPr>
          <p:cNvPicPr>
            <a:picLocks noChangeAspect="1"/>
          </p:cNvPicPr>
          <p:nvPr/>
        </p:nvPicPr>
        <p:blipFill>
          <a:blip r:embed="rId1"/>
          <a:stretch>
            <a:fillRect/>
          </a:stretch>
        </p:blipFill>
        <p:spPr>
          <a:xfrm>
            <a:off x="962315" y="1419515"/>
            <a:ext cx="361371" cy="361371"/>
          </a:xfrm>
          <a:prstGeom prst="rect">
            <a:avLst/>
          </a:prstGeom>
        </p:spPr>
      </p:pic>
      <p:sp>
        <p:nvSpPr>
          <p:cNvPr id="7" name="A_no_72"/>
          <p:cNvSpPr txBox="1"/>
          <p:nvPr/>
        </p:nvSpPr>
        <p:spPr>
          <a:xfrm>
            <a:off x="457200"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01</a:t>
            </a:r>
            <a:endParaRPr lang="en-US" sz="1100" dirty="0"/>
          </a:p>
        </p:txBody>
      </p:sp>
      <p:sp>
        <p:nvSpPr>
          <p:cNvPr id="8" name="A_ct_73"/>
          <p:cNvSpPr txBox="1"/>
          <p:nvPr/>
        </p:nvSpPr>
        <p:spPr>
          <a:xfrm>
            <a:off x="484632"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Invoice from the sales order</a:t>
            </a:r>
            <a:endParaRPr lang="en-US" sz="1300" dirty="0"/>
          </a:p>
        </p:txBody>
      </p:sp>
      <p:sp>
        <p:nvSpPr>
          <p:cNvPr id="9" name="A_cd_74"/>
          <p:cNvSpPr txBox="1"/>
          <p:nvPr/>
        </p:nvSpPr>
        <p:spPr>
          <a:xfrm>
            <a:off x="484632"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For non-agency businesses the invoice is generated against the sales order automatically.</a:t>
            </a:r>
            <a:endParaRPr lang="en-US" sz="1100" dirty="0"/>
          </a:p>
        </p:txBody>
      </p:sp>
      <p:sp>
        <p:nvSpPr>
          <p:cNvPr id="10" name="mask"/>
          <p:cNvSpPr/>
          <p:nvPr/>
        </p:nvSpPr>
        <p:spPr>
          <a:xfrm>
            <a:off x="2194560" y="1252728"/>
            <a:ext cx="694944" cy="694944"/>
          </a:xfrm>
          <a:prstGeom prst="ellipse">
            <a:avLst/>
          </a:prstGeom>
          <a:solidFill>
            <a:schemeClr val="tx1"/>
          </a:solidFill>
          <a:ln w="12700">
            <a:solidFill>
              <a:schemeClr val="tx1"/>
            </a:solidFill>
            <a:prstDash val="solid"/>
          </a:ln>
        </p:spPr>
      </p:sp>
      <p:sp>
        <p:nvSpPr>
          <p:cNvPr id="11" name="A_ic_75"/>
          <p:cNvSpPr/>
          <p:nvPr/>
        </p:nvSpPr>
        <p:spPr>
          <a:xfrm>
            <a:off x="2194560"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12" name="A_ig_76" descr="preencoded.png">    </p:cNvPr>
          <p:cNvPicPr>
            <a:picLocks noChangeAspect="1"/>
          </p:cNvPicPr>
          <p:nvPr/>
        </p:nvPicPr>
        <p:blipFill>
          <a:blip r:embed="rId2"/>
          <a:stretch>
            <a:fillRect/>
          </a:stretch>
        </p:blipFill>
        <p:spPr>
          <a:xfrm>
            <a:off x="2361347" y="1419515"/>
            <a:ext cx="361371" cy="361371"/>
          </a:xfrm>
          <a:prstGeom prst="rect">
            <a:avLst/>
          </a:prstGeom>
        </p:spPr>
      </p:pic>
      <p:sp>
        <p:nvSpPr>
          <p:cNvPr id="13" name="A_no_77"/>
          <p:cNvSpPr txBox="1"/>
          <p:nvPr/>
        </p:nvSpPr>
        <p:spPr>
          <a:xfrm>
            <a:off x="1856232"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02</a:t>
            </a:r>
            <a:endParaRPr lang="en-US" sz="1100" dirty="0"/>
          </a:p>
        </p:txBody>
      </p:sp>
      <p:sp>
        <p:nvSpPr>
          <p:cNvPr id="14" name="A_ct_78"/>
          <p:cNvSpPr txBox="1"/>
          <p:nvPr/>
        </p:nvSpPr>
        <p:spPr>
          <a:xfrm>
            <a:off x="1883664"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Reminders that run themselves</a:t>
            </a:r>
            <a:endParaRPr lang="en-US" sz="1300" dirty="0"/>
          </a:p>
        </p:txBody>
      </p:sp>
      <p:sp>
        <p:nvSpPr>
          <p:cNvPr id="15" name="A_cd_79"/>
          <p:cNvSpPr txBox="1"/>
          <p:nvPr/>
        </p:nvSpPr>
        <p:spPr>
          <a:xfrm>
            <a:off x="1883664"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E-mail, WhatsApp, Telegram, or an AI voice call in the customer's own language.</a:t>
            </a:r>
            <a:endParaRPr lang="en-US" sz="1100" dirty="0"/>
          </a:p>
        </p:txBody>
      </p:sp>
      <p:sp>
        <p:nvSpPr>
          <p:cNvPr id="16" name="mask"/>
          <p:cNvSpPr/>
          <p:nvPr/>
        </p:nvSpPr>
        <p:spPr>
          <a:xfrm>
            <a:off x="3593592" y="1252728"/>
            <a:ext cx="694944" cy="694944"/>
          </a:xfrm>
          <a:prstGeom prst="ellipse">
            <a:avLst/>
          </a:prstGeom>
          <a:solidFill>
            <a:schemeClr val="tx1"/>
          </a:solidFill>
          <a:ln w="12700">
            <a:solidFill>
              <a:schemeClr val="tx1"/>
            </a:solidFill>
            <a:prstDash val="solid"/>
          </a:ln>
        </p:spPr>
      </p:sp>
      <p:sp>
        <p:nvSpPr>
          <p:cNvPr id="17" name="A_ic_80"/>
          <p:cNvSpPr/>
          <p:nvPr/>
        </p:nvSpPr>
        <p:spPr>
          <a:xfrm>
            <a:off x="3593592"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18" name="A_ig_81" descr="preencoded.png">    </p:cNvPr>
          <p:cNvPicPr>
            <a:picLocks noChangeAspect="1"/>
          </p:cNvPicPr>
          <p:nvPr/>
        </p:nvPicPr>
        <p:blipFill>
          <a:blip r:embed="rId3"/>
          <a:stretch>
            <a:fillRect/>
          </a:stretch>
        </p:blipFill>
        <p:spPr>
          <a:xfrm>
            <a:off x="3760379" y="1419515"/>
            <a:ext cx="361371" cy="361371"/>
          </a:xfrm>
          <a:prstGeom prst="rect">
            <a:avLst/>
          </a:prstGeom>
        </p:spPr>
      </p:pic>
      <p:sp>
        <p:nvSpPr>
          <p:cNvPr id="19" name="A_no_82"/>
          <p:cNvSpPr txBox="1"/>
          <p:nvPr/>
        </p:nvSpPr>
        <p:spPr>
          <a:xfrm>
            <a:off x="3255264"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03</a:t>
            </a:r>
            <a:endParaRPr lang="en-US" sz="1100" dirty="0"/>
          </a:p>
        </p:txBody>
      </p:sp>
      <p:sp>
        <p:nvSpPr>
          <p:cNvPr id="20" name="A_ct_83"/>
          <p:cNvSpPr txBox="1"/>
          <p:nvPr/>
        </p:nvSpPr>
        <p:spPr>
          <a:xfrm>
            <a:off x="3282696"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Customer confirms or pays</a:t>
            </a:r>
            <a:endParaRPr lang="en-US" sz="1300" dirty="0"/>
          </a:p>
        </p:txBody>
      </p:sp>
      <p:sp>
        <p:nvSpPr>
          <p:cNvPr id="21" name="A_cd_84"/>
          <p:cNvSpPr txBox="1"/>
          <p:nvPr/>
        </p:nvSpPr>
        <p:spPr>
          <a:xfrm>
            <a:off x="3282696"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Confirmations are taken; the payment screenshot or details come back to the bot.</a:t>
            </a:r>
            <a:endParaRPr lang="en-US" sz="1100" dirty="0"/>
          </a:p>
        </p:txBody>
      </p:sp>
      <p:sp>
        <p:nvSpPr>
          <p:cNvPr id="22" name="mask"/>
          <p:cNvSpPr/>
          <p:nvPr/>
        </p:nvSpPr>
        <p:spPr>
          <a:xfrm>
            <a:off x="4992624" y="1252728"/>
            <a:ext cx="694944" cy="694944"/>
          </a:xfrm>
          <a:prstGeom prst="ellipse">
            <a:avLst/>
          </a:prstGeom>
          <a:solidFill>
            <a:schemeClr val="tx1"/>
          </a:solidFill>
          <a:ln w="12700">
            <a:solidFill>
              <a:schemeClr val="tx1"/>
            </a:solidFill>
            <a:prstDash val="solid"/>
          </a:ln>
        </p:spPr>
      </p:sp>
      <p:sp>
        <p:nvSpPr>
          <p:cNvPr id="23" name="A_ic_85"/>
          <p:cNvSpPr/>
          <p:nvPr/>
        </p:nvSpPr>
        <p:spPr>
          <a:xfrm>
            <a:off x="4992624"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24" name="A_ig_86" descr="preencoded.png">    </p:cNvPr>
          <p:cNvPicPr>
            <a:picLocks noChangeAspect="1"/>
          </p:cNvPicPr>
          <p:nvPr/>
        </p:nvPicPr>
        <p:blipFill>
          <a:blip r:embed="rId4"/>
          <a:stretch>
            <a:fillRect/>
          </a:stretch>
        </p:blipFill>
        <p:spPr>
          <a:xfrm>
            <a:off x="5159411" y="1419515"/>
            <a:ext cx="361371" cy="361371"/>
          </a:xfrm>
          <a:prstGeom prst="rect">
            <a:avLst/>
          </a:prstGeom>
        </p:spPr>
      </p:pic>
      <p:sp>
        <p:nvSpPr>
          <p:cNvPr id="25" name="A_no_87"/>
          <p:cNvSpPr txBox="1"/>
          <p:nvPr/>
        </p:nvSpPr>
        <p:spPr>
          <a:xfrm>
            <a:off x="4654296"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04</a:t>
            </a:r>
            <a:endParaRPr lang="en-US" sz="1100" dirty="0"/>
          </a:p>
        </p:txBody>
      </p:sp>
      <p:sp>
        <p:nvSpPr>
          <p:cNvPr id="26" name="A_ct_88"/>
          <p:cNvSpPr txBox="1"/>
          <p:nvPr/>
        </p:nvSpPr>
        <p:spPr>
          <a:xfrm>
            <a:off x="4681728"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AI matches the payment</a:t>
            </a:r>
            <a:endParaRPr lang="en-US" sz="1300" dirty="0"/>
          </a:p>
        </p:txBody>
      </p:sp>
      <p:sp>
        <p:nvSpPr>
          <p:cNvPr id="27" name="A_cd_89"/>
          <p:cNvSpPr txBox="1"/>
          <p:nvPr/>
        </p:nvSpPr>
        <p:spPr>
          <a:xfrm>
            <a:off x="4681728"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Matched to the best pending invoices, with that account's discount and interest rules.</a:t>
            </a:r>
            <a:endParaRPr lang="en-US" sz="1100" dirty="0"/>
          </a:p>
        </p:txBody>
      </p:sp>
      <p:sp>
        <p:nvSpPr>
          <p:cNvPr id="28" name="mask"/>
          <p:cNvSpPr/>
          <p:nvPr/>
        </p:nvSpPr>
        <p:spPr>
          <a:xfrm>
            <a:off x="6391656" y="1252728"/>
            <a:ext cx="694944" cy="694944"/>
          </a:xfrm>
          <a:prstGeom prst="ellipse">
            <a:avLst/>
          </a:prstGeom>
          <a:solidFill>
            <a:schemeClr val="tx1"/>
          </a:solidFill>
          <a:ln w="12700">
            <a:solidFill>
              <a:schemeClr val="tx1"/>
            </a:solidFill>
            <a:prstDash val="solid"/>
          </a:ln>
        </p:spPr>
      </p:sp>
      <p:sp>
        <p:nvSpPr>
          <p:cNvPr id="29" name="A_ic_90"/>
          <p:cNvSpPr/>
          <p:nvPr/>
        </p:nvSpPr>
        <p:spPr>
          <a:xfrm>
            <a:off x="6391656"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30" name="A_ig_91" descr="preencoded.png">    </p:cNvPr>
          <p:cNvPicPr>
            <a:picLocks noChangeAspect="1"/>
          </p:cNvPicPr>
          <p:nvPr/>
        </p:nvPicPr>
        <p:blipFill>
          <a:blip r:embed="rId5"/>
          <a:stretch>
            <a:fillRect/>
          </a:stretch>
        </p:blipFill>
        <p:spPr>
          <a:xfrm>
            <a:off x="6558443" y="1419515"/>
            <a:ext cx="361371" cy="361371"/>
          </a:xfrm>
          <a:prstGeom prst="rect">
            <a:avLst/>
          </a:prstGeom>
        </p:spPr>
      </p:pic>
      <p:sp>
        <p:nvSpPr>
          <p:cNvPr id="31" name="A_no_92"/>
          <p:cNvSpPr txBox="1"/>
          <p:nvPr/>
        </p:nvSpPr>
        <p:spPr>
          <a:xfrm>
            <a:off x="6053328"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05</a:t>
            </a:r>
            <a:endParaRPr lang="en-US" sz="1100" dirty="0"/>
          </a:p>
        </p:txBody>
      </p:sp>
      <p:sp>
        <p:nvSpPr>
          <p:cNvPr id="32" name="A_ct_93"/>
          <p:cNvSpPr txBox="1"/>
          <p:nvPr/>
        </p:nvSpPr>
        <p:spPr>
          <a:xfrm>
            <a:off x="6080760"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Adjusted in full or part</a:t>
            </a:r>
            <a:endParaRPr lang="en-US" sz="1300" dirty="0"/>
          </a:p>
        </p:txBody>
      </p:sp>
      <p:sp>
        <p:nvSpPr>
          <p:cNvPr id="33" name="A_cd_94"/>
          <p:cNvSpPr txBox="1"/>
          <p:nvPr/>
        </p:nvSpPr>
        <p:spPr>
          <a:xfrm>
            <a:off x="6080760"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Settled against one or many invoices, balances carried forward correctly.</a:t>
            </a:r>
            <a:endParaRPr lang="en-US" sz="1100" dirty="0"/>
          </a:p>
        </p:txBody>
      </p:sp>
      <p:sp>
        <p:nvSpPr>
          <p:cNvPr id="34" name="mask"/>
          <p:cNvSpPr/>
          <p:nvPr/>
        </p:nvSpPr>
        <p:spPr>
          <a:xfrm>
            <a:off x="7790688" y="1252728"/>
            <a:ext cx="694944" cy="694944"/>
          </a:xfrm>
          <a:prstGeom prst="ellipse">
            <a:avLst/>
          </a:prstGeom>
          <a:solidFill>
            <a:schemeClr val="tx1"/>
          </a:solidFill>
          <a:ln w="12700">
            <a:solidFill>
              <a:schemeClr val="tx1"/>
            </a:solidFill>
            <a:prstDash val="solid"/>
          </a:ln>
        </p:spPr>
      </p:sp>
      <p:sp>
        <p:nvSpPr>
          <p:cNvPr id="35" name="A_ic_95"/>
          <p:cNvSpPr/>
          <p:nvPr/>
        </p:nvSpPr>
        <p:spPr>
          <a:xfrm>
            <a:off x="7790688" y="1252728"/>
            <a:ext cx="694944" cy="694944"/>
          </a:xfrm>
          <a:prstGeom prst="ellipse">
            <a:avLst/>
          </a:prstGeom>
          <a:solidFill>
            <a:schemeClr val="accent1">
              <a:alpha val="16000"/>
            </a:schemeClr>
          </a:solidFill>
          <a:ln w="9525">
            <a:solidFill>
              <a:srgbClr val="C9A84C">
                <a:alpha val="50000"/>
              </a:srgbClr>
            </a:solidFill>
            <a:prstDash val="solid"/>
          </a:ln>
        </p:spPr>
      </p:sp>
      <p:pic>
        <p:nvPicPr>
          <p:cNvPr id="36" name="A_ig_96" descr="preencoded.png">    </p:cNvPr>
          <p:cNvPicPr>
            <a:picLocks noChangeAspect="1"/>
          </p:cNvPicPr>
          <p:nvPr/>
        </p:nvPicPr>
        <p:blipFill>
          <a:blip r:embed="rId6"/>
          <a:stretch>
            <a:fillRect/>
          </a:stretch>
        </p:blipFill>
        <p:spPr>
          <a:xfrm>
            <a:off x="7957475" y="1419515"/>
            <a:ext cx="361371" cy="361371"/>
          </a:xfrm>
          <a:prstGeom prst="rect">
            <a:avLst/>
          </a:prstGeom>
        </p:spPr>
      </p:pic>
      <p:sp>
        <p:nvSpPr>
          <p:cNvPr id="37" name="A_no_97"/>
          <p:cNvSpPr txBox="1"/>
          <p:nvPr/>
        </p:nvSpPr>
        <p:spPr>
          <a:xfrm>
            <a:off x="7452360" y="2084832"/>
            <a:ext cx="1371600" cy="228600"/>
          </a:xfrm>
          <a:prstGeom prst="rect">
            <a:avLst/>
          </a:prstGeom>
          <a:noFill/>
          <a:ln/>
        </p:spPr>
        <p:txBody>
          <a:bodyPr wrap="square" lIns="0" tIns="0" rIns="0" bIns="0" rtlCol="0" anchor="t"/>
          <a:lstStyle/>
          <a:p>
            <a:pPr algn="ctr" indent="0" marL="0">
              <a:buNone/>
            </a:pPr>
            <a:r>
              <a:rPr lang="en-US" sz="1100" b="1" dirty="0">
                <a:solidFill>
                  <a:schemeClr val="accent1"/>
                </a:solidFill>
              </a:rPr>
              <a:t>06</a:t>
            </a:r>
            <a:endParaRPr lang="en-US" sz="1100" dirty="0"/>
          </a:p>
        </p:txBody>
      </p:sp>
      <p:sp>
        <p:nvSpPr>
          <p:cNvPr id="38" name="A_ct_98"/>
          <p:cNvSpPr txBox="1"/>
          <p:nvPr/>
        </p:nvSpPr>
        <p:spPr>
          <a:xfrm>
            <a:off x="7479792" y="2331720"/>
            <a:ext cx="1316736" cy="566928"/>
          </a:xfrm>
          <a:prstGeom prst="rect">
            <a:avLst/>
          </a:prstGeom>
          <a:noFill/>
          <a:ln/>
        </p:spPr>
        <p:txBody>
          <a:bodyPr wrap="square" lIns="0" tIns="0" rIns="0" bIns="0" rtlCol="0" anchor="t"/>
          <a:lstStyle/>
          <a:p>
            <a:pPr algn="ctr" indent="0" marL="0">
              <a:buNone/>
            </a:pPr>
            <a:r>
              <a:rPr lang="en-US" sz="1300" b="1" dirty="0">
                <a:solidFill>
                  <a:schemeClr val="bg1"/>
                </a:solidFill>
              </a:rPr>
              <a:t>Everyone is told</a:t>
            </a:r>
            <a:endParaRPr lang="en-US" sz="1300" dirty="0"/>
          </a:p>
        </p:txBody>
      </p:sp>
      <p:sp>
        <p:nvSpPr>
          <p:cNvPr id="39" name="A_cd_99"/>
          <p:cNvSpPr txBox="1"/>
          <p:nvPr/>
        </p:nvSpPr>
        <p:spPr>
          <a:xfrm>
            <a:off x="7479792" y="2926080"/>
            <a:ext cx="1316736" cy="1554480"/>
          </a:xfrm>
          <a:prstGeom prst="rect">
            <a:avLst/>
          </a:prstGeom>
          <a:noFill/>
          <a:ln/>
        </p:spPr>
        <p:txBody>
          <a:bodyPr wrap="square" lIns="0" tIns="0" rIns="0" bIns="0" rtlCol="0" anchor="t"/>
          <a:lstStyle/>
          <a:p>
            <a:pPr algn="ctr" indent="0" marL="0">
              <a:buNone/>
            </a:pPr>
            <a:r>
              <a:rPr lang="en-US" sz="1100" dirty="0">
                <a:solidFill>
                  <a:schemeClr val="bg2"/>
                </a:solidFill>
              </a:rPr>
              <a:t>Confirmation to the supplier (agency business) or to accounts and management.</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450"/>
                                  <p:tgtEl>
                                    <p:spTgt spid="5"/>
                                  </p:tgtEl>
                                </p:cBhvr>
                              </p:animEffect>
                            </p:childTnLst>
                          </p:cTn>
                        </p:par>
                        <p:par>
                          <p:cTn id="7" presetID="10" presetClass="entr" presetSubtype="0" fill="hold" nodeType="withEffect">
                            <p:stCondLst>
                              <p:cond delay="28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450"/>
                                  <p:tgtEl>
                                    <p:spTgt spid="6"/>
                                  </p:tgtEl>
                                </p:cBhvr>
                              </p:animEffect>
                            </p:childTnLst>
                          </p:cTn>
                        </p:par>
                        <p:par>
                          <p:cTn id="10" presetID="10" presetClass="entr" presetSubtype="0" fill="hold" nodeType="withEffect">
                            <p:stCondLst>
                              <p:cond delay="36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450"/>
                                  <p:tgtEl>
                                    <p:spTgt spid="7"/>
                                  </p:tgtEl>
                                </p:cBhvr>
                              </p:animEffect>
                            </p:childTnLst>
                          </p:cTn>
                        </p:par>
                        <p:par>
                          <p:cTn id="13" presetID="10" presetClass="entr" presetSubtype="0" fill="hold" nodeType="withEffect">
                            <p:stCondLst>
                              <p:cond delay="44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450"/>
                                  <p:tgtEl>
                                    <p:spTgt spid="8"/>
                                  </p:tgtEl>
                                </p:cBhvr>
                              </p:animEffect>
                            </p:childTnLst>
                          </p:cTn>
                        </p:par>
                        <p:par>
                          <p:cTn id="16" presetID="10" presetClass="entr" presetSubtype="0" fill="hold" nodeType="withEffect">
                            <p:stCondLst>
                              <p:cond delay="52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450"/>
                                  <p:tgtEl>
                                    <p:spTgt spid="9"/>
                                  </p:tgtEl>
                                </p:cBhvr>
                              </p:animEffect>
                            </p:childTnLst>
                          </p:cTn>
                        </p:par>
                        <p:par>
                          <p:cTn id="19" presetID="10" presetClass="entr" presetSubtype="0" fill="hold" nodeType="withEffect">
                            <p:stCondLst>
                              <p:cond delay="6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450"/>
                                  <p:tgtEl>
                                    <p:spTgt spid="11"/>
                                  </p:tgtEl>
                                </p:cBhvr>
                              </p:animEffect>
                            </p:childTnLst>
                          </p:cTn>
                        </p:par>
                        <p:par>
                          <p:cTn id="22" presetID="10" presetClass="entr" presetSubtype="0" fill="hold" nodeType="withEffect">
                            <p:stCondLst>
                              <p:cond delay="68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450"/>
                                  <p:tgtEl>
                                    <p:spTgt spid="12"/>
                                  </p:tgtEl>
                                </p:cBhvr>
                              </p:animEffect>
                            </p:childTnLst>
                          </p:cTn>
                        </p:par>
                        <p:par>
                          <p:cTn id="25" presetID="10" presetClass="entr" presetSubtype="0" fill="hold" nodeType="withEffect">
                            <p:stCondLst>
                              <p:cond delay="76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450"/>
                                  <p:tgtEl>
                                    <p:spTgt spid="13"/>
                                  </p:tgtEl>
                                </p:cBhvr>
                              </p:animEffect>
                            </p:childTnLst>
                          </p:cTn>
                        </p:par>
                        <p:par>
                          <p:cTn id="28" presetID="10" presetClass="entr" presetSubtype="0" fill="hold" nodeType="withEffect">
                            <p:stCondLst>
                              <p:cond delay="84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450"/>
                                  <p:tgtEl>
                                    <p:spTgt spid="14"/>
                                  </p:tgtEl>
                                </p:cBhvr>
                              </p:animEffect>
                            </p:childTnLst>
                          </p:cTn>
                        </p:par>
                        <p:par>
                          <p:cTn id="31" presetID="10" presetClass="entr" presetSubtype="0" fill="hold" nodeType="withEffect">
                            <p:stCondLst>
                              <p:cond delay="92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450"/>
                                  <p:tgtEl>
                                    <p:spTgt spid="15"/>
                                  </p:tgtEl>
                                </p:cBhvr>
                              </p:animEffect>
                            </p:childTnLst>
                          </p:cTn>
                        </p:par>
                        <p:par>
                          <p:cTn id="34" presetID="10" presetClass="entr" presetSubtype="0" fill="hold" nodeType="withEffect">
                            <p:stCondLst>
                              <p:cond delay="10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450"/>
                                  <p:tgtEl>
                                    <p:spTgt spid="17"/>
                                  </p:tgtEl>
                                </p:cBhvr>
                              </p:animEffect>
                            </p:childTnLst>
                          </p:cTn>
                        </p:par>
                        <p:par>
                          <p:cTn id="37" presetID="10" presetClass="entr" presetSubtype="0" fill="hold" nodeType="withEffect">
                            <p:stCondLst>
                              <p:cond delay="108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450"/>
                                  <p:tgtEl>
                                    <p:spTgt spid="18"/>
                                  </p:tgtEl>
                                </p:cBhvr>
                              </p:animEffect>
                            </p:childTnLst>
                          </p:cTn>
                        </p:par>
                        <p:par>
                          <p:cTn id="40" presetID="10" presetClass="entr" presetSubtype="0" fill="hold" nodeType="withEffect">
                            <p:stCondLst>
                              <p:cond delay="116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450"/>
                                  <p:tgtEl>
                                    <p:spTgt spid="19"/>
                                  </p:tgtEl>
                                </p:cBhvr>
                              </p:animEffect>
                            </p:childTnLst>
                          </p:cTn>
                        </p:par>
                        <p:par>
                          <p:cTn id="43" presetID="10" presetClass="entr" presetSubtype="0" fill="hold" nodeType="withEffect">
                            <p:stCondLst>
                              <p:cond delay="124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450"/>
                                  <p:tgtEl>
                                    <p:spTgt spid="20"/>
                                  </p:tgtEl>
                                </p:cBhvr>
                              </p:animEffect>
                            </p:childTnLst>
                          </p:cTn>
                        </p:par>
                        <p:par>
                          <p:cTn id="46" presetID="10" presetClass="entr" presetSubtype="0" fill="hold" nodeType="withEffect">
                            <p:stCondLst>
                              <p:cond delay="132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450"/>
                                  <p:tgtEl>
                                    <p:spTgt spid="21"/>
                                  </p:tgtEl>
                                </p:cBhvr>
                              </p:animEffect>
                            </p:childTnLst>
                          </p:cTn>
                        </p:par>
                        <p:par>
                          <p:cTn id="49" presetID="10" presetClass="entr" presetSubtype="0" fill="hold" nodeType="withEffect">
                            <p:stCondLst>
                              <p:cond delay="14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450"/>
                                  <p:tgtEl>
                                    <p:spTgt spid="23"/>
                                  </p:tgtEl>
                                </p:cBhvr>
                              </p:animEffect>
                            </p:childTnLst>
                          </p:cTn>
                        </p:par>
                        <p:par>
                          <p:cTn id="52" presetID="10" presetClass="entr" presetSubtype="0" fill="hold" nodeType="withEffect">
                            <p:stCondLst>
                              <p:cond delay="148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450"/>
                                  <p:tgtEl>
                                    <p:spTgt spid="24"/>
                                  </p:tgtEl>
                                </p:cBhvr>
                              </p:animEffect>
                            </p:childTnLst>
                          </p:cTn>
                        </p:par>
                        <p:par>
                          <p:cTn id="55" presetID="10" presetClass="entr" presetSubtype="0" fill="hold" nodeType="withEffect">
                            <p:stCondLst>
                              <p:cond delay="156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450"/>
                                  <p:tgtEl>
                                    <p:spTgt spid="25"/>
                                  </p:tgtEl>
                                </p:cBhvr>
                              </p:animEffect>
                            </p:childTnLst>
                          </p:cTn>
                        </p:par>
                        <p:par>
                          <p:cTn id="58" presetID="10" presetClass="entr" presetSubtype="0" fill="hold" nodeType="withEffect">
                            <p:stCondLst>
                              <p:cond delay="164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450"/>
                                  <p:tgtEl>
                                    <p:spTgt spid="26"/>
                                  </p:tgtEl>
                                </p:cBhvr>
                              </p:animEffect>
                            </p:childTnLst>
                          </p:cTn>
                        </p:par>
                        <p:par>
                          <p:cTn id="61" presetID="10" presetClass="entr" presetSubtype="0" fill="hold" nodeType="withEffect">
                            <p:stCondLst>
                              <p:cond delay="172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450"/>
                                  <p:tgtEl>
                                    <p:spTgt spid="27"/>
                                  </p:tgtEl>
                                </p:cBhvr>
                              </p:animEffect>
                            </p:childTnLst>
                          </p:cTn>
                        </p:par>
                        <p:par>
                          <p:cTn id="64" presetID="10" presetClass="entr" presetSubtype="0" fill="hold" nodeType="withEffect">
                            <p:stCondLst>
                              <p:cond delay="18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450"/>
                                  <p:tgtEl>
                                    <p:spTgt spid="29"/>
                                  </p:tgtEl>
                                </p:cBhvr>
                              </p:animEffect>
                            </p:childTnLst>
                          </p:cTn>
                        </p:par>
                        <p:par>
                          <p:cTn id="67" presetID="10" presetClass="entr" presetSubtype="0" fill="hold" nodeType="withEffect">
                            <p:stCondLst>
                              <p:cond delay="188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450"/>
                                  <p:tgtEl>
                                    <p:spTgt spid="30"/>
                                  </p:tgtEl>
                                </p:cBhvr>
                              </p:animEffect>
                            </p:childTnLst>
                          </p:cTn>
                        </p:par>
                        <p:par>
                          <p:cTn id="70" presetID="10" presetClass="entr" presetSubtype="0" fill="hold" nodeType="withEffect">
                            <p:stCondLst>
                              <p:cond delay="196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450"/>
                                  <p:tgtEl>
                                    <p:spTgt spid="31"/>
                                  </p:tgtEl>
                                </p:cBhvr>
                              </p:animEffect>
                            </p:childTnLst>
                          </p:cTn>
                        </p:par>
                        <p:par>
                          <p:cTn id="73" presetID="10" presetClass="entr" presetSubtype="0" fill="hold" nodeType="withEffect">
                            <p:stCondLst>
                              <p:cond delay="204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450"/>
                                  <p:tgtEl>
                                    <p:spTgt spid="32"/>
                                  </p:tgtEl>
                                </p:cBhvr>
                              </p:animEffect>
                            </p:childTnLst>
                          </p:cTn>
                        </p:par>
                        <p:par>
                          <p:cTn id="76" presetID="10" presetClass="entr" presetSubtype="0" fill="hold" nodeType="withEffect">
                            <p:stCondLst>
                              <p:cond delay="212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450"/>
                                  <p:tgtEl>
                                    <p:spTgt spid="33"/>
                                  </p:tgtEl>
                                </p:cBhvr>
                              </p:animEffect>
                            </p:childTnLst>
                          </p:cTn>
                        </p:par>
                        <p:par>
                          <p:cTn id="79" presetID="10" presetClass="entr" presetSubtype="0" fill="hold" nodeType="withEffect">
                            <p:stCondLst>
                              <p:cond delay="220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450"/>
                                  <p:tgtEl>
                                    <p:spTgt spid="35"/>
                                  </p:tgtEl>
                                </p:cBhvr>
                              </p:animEffect>
                            </p:childTnLst>
                          </p:cTn>
                        </p:par>
                        <p:par>
                          <p:cTn id="82" presetID="10" presetClass="entr" presetSubtype="0" fill="hold" nodeType="withEffect">
                            <p:stCondLst>
                              <p:cond delay="2280"/>
                            </p:stCondLst>
                            <p:childTnLst>
                              <p:set>
                                <p:cBhvr>
                                  <p:cTn id="83" dur="1" fill="hold">
                                    <p:stCondLst>
                                      <p:cond delay="0"/>
                                    </p:stCondLst>
                                  </p:cTn>
                                  <p:tgtEl>
                                    <p:spTgt spid="36"/>
                                  </p:tgtEl>
                                  <p:attrNameLst>
                                    <p:attrName>style.visibility</p:attrName>
                                  </p:attrNameLst>
                                </p:cBhvr>
                                <p:to>
                                  <p:strVal val="visible"/>
                                </p:to>
                              </p:set>
                              <p:animEffect transition="in" filter="fade">
                                <p:cBhvr>
                                  <p:cTn id="84" dur="450"/>
                                  <p:tgtEl>
                                    <p:spTgt spid="36"/>
                                  </p:tgtEl>
                                </p:cBhvr>
                              </p:animEffect>
                            </p:childTnLst>
                          </p:cTn>
                        </p:par>
                        <p:par>
                          <p:cTn id="85" presetID="10" presetClass="entr" presetSubtype="0" fill="hold" nodeType="withEffect">
                            <p:stCondLst>
                              <p:cond delay="236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450"/>
                                  <p:tgtEl>
                                    <p:spTgt spid="37"/>
                                  </p:tgtEl>
                                </p:cBhvr>
                              </p:animEffect>
                            </p:childTnLst>
                          </p:cTn>
                        </p:par>
                        <p:par>
                          <p:cTn id="88" presetID="10" presetClass="entr" presetSubtype="0" fill="hold" nodeType="withEffect">
                            <p:stCondLst>
                              <p:cond delay="2440"/>
                            </p:stCondLst>
                            <p:childTnLst>
                              <p:set>
                                <p:cBhvr>
                                  <p:cTn id="89" dur="1" fill="hold">
                                    <p:stCondLst>
                                      <p:cond delay="0"/>
                                    </p:stCondLst>
                                  </p:cTn>
                                  <p:tgtEl>
                                    <p:spTgt spid="38"/>
                                  </p:tgtEl>
                                  <p:attrNameLst>
                                    <p:attrName>style.visibility</p:attrName>
                                  </p:attrNameLst>
                                </p:cBhvr>
                                <p:to>
                                  <p:strVal val="visible"/>
                                </p:to>
                              </p:set>
                              <p:animEffect transition="in" filter="fade">
                                <p:cBhvr>
                                  <p:cTn id="90" dur="450"/>
                                  <p:tgtEl>
                                    <p:spTgt spid="38"/>
                                  </p:tgtEl>
                                </p:cBhvr>
                              </p:animEffect>
                            </p:childTnLst>
                          </p:cTn>
                        </p:par>
                        <p:par>
                          <p:cTn id="91" presetID="10" presetClass="entr" presetSubtype="0" fill="hold" nodeType="withEffect">
                            <p:stCondLst>
                              <p:cond delay="252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450"/>
                                  <p:tgtEl>
                                    <p:spTgt spid="39"/>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Reminders on every channel — even a polite AI phone call</a:t>
            </a:r>
            <a:endParaRPr lang="en-US" sz="2600" dirty="0"/>
          </a:p>
        </p:txBody>
      </p:sp>
      <p:pic>
        <p:nvPicPr>
          <p:cNvPr id="3" name="A_im_100" descr="/tmp/claude-1001/-var-www-vhosts-merciglobalteam/458c27f0-671d-48e8-803f-cbd879a30373/scratchpad/deckimg/voicecall.jpg">    </p:cNvPr>
          <p:cNvPicPr>
            <a:picLocks noChangeAspect="1"/>
          </p:cNvPicPr>
          <p:nvPr/>
        </p:nvPicPr>
        <p:blipFill>
          <a:blip r:embed="rId1"/>
          <a:srcRect l="0" r="0" t="0" b="0"/>
          <a:stretch/>
        </p:blipFill>
        <p:spPr>
          <a:xfrm>
            <a:off x="457200" y="1188720"/>
            <a:ext cx="3840480" cy="3291840"/>
          </a:xfrm>
          <a:prstGeom prst="rect">
            <a:avLst/>
          </a:prstGeom>
        </p:spPr>
      </p:pic>
      <p:sp>
        <p:nvSpPr>
          <p:cNvPr id="4" name="A_ic_101"/>
          <p:cNvSpPr/>
          <p:nvPr/>
        </p:nvSpPr>
        <p:spPr>
          <a:xfrm>
            <a:off x="4572000" y="1261872"/>
            <a:ext cx="512064" cy="512064"/>
          </a:xfrm>
          <a:prstGeom prst="ellipse">
            <a:avLst/>
          </a:prstGeom>
          <a:solidFill>
            <a:schemeClr val="accent1">
              <a:alpha val="16000"/>
            </a:schemeClr>
          </a:solidFill>
          <a:ln w="9525">
            <a:solidFill>
              <a:srgbClr val="C9A84C">
                <a:alpha val="50000"/>
              </a:srgbClr>
            </a:solidFill>
            <a:prstDash val="solid"/>
          </a:ln>
        </p:spPr>
      </p:sp>
      <p:pic>
        <p:nvPicPr>
          <p:cNvPr id="5" name="A_ig_102" descr="preencoded.png">    </p:cNvPr>
          <p:cNvPicPr>
            <a:picLocks noChangeAspect="1"/>
          </p:cNvPicPr>
          <p:nvPr/>
        </p:nvPicPr>
        <p:blipFill>
          <a:blip r:embed="rId2"/>
          <a:stretch>
            <a:fillRect/>
          </a:stretch>
        </p:blipFill>
        <p:spPr>
          <a:xfrm>
            <a:off x="4694895" y="1384767"/>
            <a:ext cx="266273" cy="266273"/>
          </a:xfrm>
          <a:prstGeom prst="rect">
            <a:avLst/>
          </a:prstGeom>
        </p:spPr>
      </p:pic>
      <p:sp>
        <p:nvSpPr>
          <p:cNvPr id="6" name="A_ch_103"/>
          <p:cNvSpPr txBox="1"/>
          <p:nvPr/>
        </p:nvSpPr>
        <p:spPr>
          <a:xfrm>
            <a:off x="5257800" y="1234440"/>
            <a:ext cx="3429000" cy="274320"/>
          </a:xfrm>
          <a:prstGeom prst="rect">
            <a:avLst/>
          </a:prstGeom>
          <a:noFill/>
          <a:ln/>
        </p:spPr>
        <p:txBody>
          <a:bodyPr wrap="square" lIns="0" tIns="0" rIns="0" bIns="0" rtlCol="0" anchor="t"/>
          <a:lstStyle/>
          <a:p>
            <a:pPr indent="0" marL="0">
              <a:buNone/>
            </a:pPr>
            <a:r>
              <a:rPr lang="en-US" sz="1500" b="1" dirty="0">
                <a:solidFill>
                  <a:schemeClr val="bg1"/>
                </a:solidFill>
              </a:rPr>
              <a:t>E-mail</a:t>
            </a:r>
            <a:endParaRPr lang="en-US" sz="1500" dirty="0"/>
          </a:p>
        </p:txBody>
      </p:sp>
      <p:sp>
        <p:nvSpPr>
          <p:cNvPr id="7" name="A_cs_104"/>
          <p:cNvSpPr txBox="1"/>
          <p:nvPr/>
        </p:nvSpPr>
        <p:spPr>
          <a:xfrm>
            <a:off x="5257800" y="1517904"/>
            <a:ext cx="3429000" cy="457200"/>
          </a:xfrm>
          <a:prstGeom prst="rect">
            <a:avLst/>
          </a:prstGeom>
          <a:noFill/>
          <a:ln/>
        </p:spPr>
        <p:txBody>
          <a:bodyPr wrap="square" lIns="0" tIns="0" rIns="0" bIns="0" rtlCol="0" anchor="t"/>
          <a:lstStyle/>
          <a:p>
            <a:pPr indent="0" marL="0">
              <a:buNone/>
            </a:pPr>
            <a:r>
              <a:rPr lang="en-US" sz="1200" dirty="0">
                <a:solidFill>
                  <a:schemeClr val="bg2"/>
                </a:solidFill>
              </a:rPr>
              <a:t>Invoice copy and statement, on schedule.</a:t>
            </a:r>
            <a:endParaRPr lang="en-US" sz="1200" dirty="0"/>
          </a:p>
        </p:txBody>
      </p:sp>
      <p:sp>
        <p:nvSpPr>
          <p:cNvPr id="8" name="A_ic_105"/>
          <p:cNvSpPr/>
          <p:nvPr/>
        </p:nvSpPr>
        <p:spPr>
          <a:xfrm>
            <a:off x="4572000" y="2103120"/>
            <a:ext cx="512064" cy="512064"/>
          </a:xfrm>
          <a:prstGeom prst="ellipse">
            <a:avLst/>
          </a:prstGeom>
          <a:solidFill>
            <a:schemeClr val="accent1">
              <a:alpha val="16000"/>
            </a:schemeClr>
          </a:solidFill>
          <a:ln w="9525">
            <a:solidFill>
              <a:srgbClr val="C9A84C">
                <a:alpha val="50000"/>
              </a:srgbClr>
            </a:solidFill>
            <a:prstDash val="solid"/>
          </a:ln>
        </p:spPr>
      </p:sp>
      <p:pic>
        <p:nvPicPr>
          <p:cNvPr id="9" name="A_ig_106" descr="preencoded.png">    </p:cNvPr>
          <p:cNvPicPr>
            <a:picLocks noChangeAspect="1"/>
          </p:cNvPicPr>
          <p:nvPr/>
        </p:nvPicPr>
        <p:blipFill>
          <a:blip r:embed="rId3"/>
          <a:stretch>
            <a:fillRect/>
          </a:stretch>
        </p:blipFill>
        <p:spPr>
          <a:xfrm>
            <a:off x="4694895" y="2226015"/>
            <a:ext cx="266273" cy="266273"/>
          </a:xfrm>
          <a:prstGeom prst="rect">
            <a:avLst/>
          </a:prstGeom>
        </p:spPr>
      </p:pic>
      <p:sp>
        <p:nvSpPr>
          <p:cNvPr id="10" name="A_ch_107"/>
          <p:cNvSpPr txBox="1"/>
          <p:nvPr/>
        </p:nvSpPr>
        <p:spPr>
          <a:xfrm>
            <a:off x="5257800" y="2075688"/>
            <a:ext cx="3429000" cy="274320"/>
          </a:xfrm>
          <a:prstGeom prst="rect">
            <a:avLst/>
          </a:prstGeom>
          <a:noFill/>
          <a:ln/>
        </p:spPr>
        <p:txBody>
          <a:bodyPr wrap="square" lIns="0" tIns="0" rIns="0" bIns="0" rtlCol="0" anchor="t"/>
          <a:lstStyle/>
          <a:p>
            <a:pPr indent="0" marL="0">
              <a:buNone/>
            </a:pPr>
            <a:r>
              <a:rPr lang="en-US" sz="1500" b="1" dirty="0">
                <a:solidFill>
                  <a:schemeClr val="bg1"/>
                </a:solidFill>
              </a:rPr>
              <a:t>WhatsApp</a:t>
            </a:r>
            <a:endParaRPr lang="en-US" sz="1500" dirty="0"/>
          </a:p>
        </p:txBody>
      </p:sp>
      <p:sp>
        <p:nvSpPr>
          <p:cNvPr id="11" name="A_cs_108"/>
          <p:cNvSpPr txBox="1"/>
          <p:nvPr/>
        </p:nvSpPr>
        <p:spPr>
          <a:xfrm>
            <a:off x="5257800" y="2359152"/>
            <a:ext cx="3429000" cy="457200"/>
          </a:xfrm>
          <a:prstGeom prst="rect">
            <a:avLst/>
          </a:prstGeom>
          <a:noFill/>
          <a:ln/>
        </p:spPr>
        <p:txBody>
          <a:bodyPr wrap="square" lIns="0" tIns="0" rIns="0" bIns="0" rtlCol="0" anchor="t"/>
          <a:lstStyle/>
          <a:p>
            <a:pPr indent="0" marL="0">
              <a:buNone/>
            </a:pPr>
            <a:r>
              <a:rPr lang="en-US" sz="1200" dirty="0">
                <a:solidFill>
                  <a:schemeClr val="bg2"/>
                </a:solidFill>
              </a:rPr>
              <a:t>Due amount, invoice and a pay link or confirm button.</a:t>
            </a:r>
            <a:endParaRPr lang="en-US" sz="1200" dirty="0"/>
          </a:p>
        </p:txBody>
      </p:sp>
      <p:sp>
        <p:nvSpPr>
          <p:cNvPr id="12" name="A_ic_109"/>
          <p:cNvSpPr/>
          <p:nvPr/>
        </p:nvSpPr>
        <p:spPr>
          <a:xfrm>
            <a:off x="4572000" y="2944368"/>
            <a:ext cx="512064" cy="512064"/>
          </a:xfrm>
          <a:prstGeom prst="ellipse">
            <a:avLst/>
          </a:prstGeom>
          <a:solidFill>
            <a:schemeClr val="accent1">
              <a:alpha val="16000"/>
            </a:schemeClr>
          </a:solidFill>
          <a:ln w="9525">
            <a:solidFill>
              <a:srgbClr val="C9A84C">
                <a:alpha val="50000"/>
              </a:srgbClr>
            </a:solidFill>
            <a:prstDash val="solid"/>
          </a:ln>
        </p:spPr>
      </p:sp>
      <p:pic>
        <p:nvPicPr>
          <p:cNvPr id="13" name="A_ig_110" descr="preencoded.png">    </p:cNvPr>
          <p:cNvPicPr>
            <a:picLocks noChangeAspect="1"/>
          </p:cNvPicPr>
          <p:nvPr/>
        </p:nvPicPr>
        <p:blipFill>
          <a:blip r:embed="rId4"/>
          <a:stretch>
            <a:fillRect/>
          </a:stretch>
        </p:blipFill>
        <p:spPr>
          <a:xfrm>
            <a:off x="4694895" y="3067263"/>
            <a:ext cx="266273" cy="266273"/>
          </a:xfrm>
          <a:prstGeom prst="rect">
            <a:avLst/>
          </a:prstGeom>
        </p:spPr>
      </p:pic>
      <p:sp>
        <p:nvSpPr>
          <p:cNvPr id="14" name="A_ch_111"/>
          <p:cNvSpPr txBox="1"/>
          <p:nvPr/>
        </p:nvSpPr>
        <p:spPr>
          <a:xfrm>
            <a:off x="5257800" y="2916936"/>
            <a:ext cx="3429000" cy="274320"/>
          </a:xfrm>
          <a:prstGeom prst="rect">
            <a:avLst/>
          </a:prstGeom>
          <a:noFill/>
          <a:ln/>
        </p:spPr>
        <p:txBody>
          <a:bodyPr wrap="square" lIns="0" tIns="0" rIns="0" bIns="0" rtlCol="0" anchor="t"/>
          <a:lstStyle/>
          <a:p>
            <a:pPr indent="0" marL="0">
              <a:buNone/>
            </a:pPr>
            <a:r>
              <a:rPr lang="en-US" sz="1500" b="1" dirty="0">
                <a:solidFill>
                  <a:schemeClr val="bg1"/>
                </a:solidFill>
              </a:rPr>
              <a:t>Telegram</a:t>
            </a:r>
            <a:endParaRPr lang="en-US" sz="1500" dirty="0"/>
          </a:p>
        </p:txBody>
      </p:sp>
      <p:sp>
        <p:nvSpPr>
          <p:cNvPr id="15" name="A_cs_112"/>
          <p:cNvSpPr txBox="1"/>
          <p:nvPr/>
        </p:nvSpPr>
        <p:spPr>
          <a:xfrm>
            <a:off x="5257800" y="3200400"/>
            <a:ext cx="3429000" cy="457200"/>
          </a:xfrm>
          <a:prstGeom prst="rect">
            <a:avLst/>
          </a:prstGeom>
          <a:noFill/>
          <a:ln/>
        </p:spPr>
        <p:txBody>
          <a:bodyPr wrap="square" lIns="0" tIns="0" rIns="0" bIns="0" rtlCol="0" anchor="t"/>
          <a:lstStyle/>
          <a:p>
            <a:pPr indent="0" marL="0">
              <a:buNone/>
            </a:pPr>
            <a:r>
              <a:rPr lang="en-US" sz="1200" dirty="0">
                <a:solidFill>
                  <a:schemeClr val="bg2"/>
                </a:solidFill>
              </a:rPr>
              <a:t>The same, for customers who prefer Telegram.</a:t>
            </a:r>
            <a:endParaRPr lang="en-US" sz="1200" dirty="0"/>
          </a:p>
        </p:txBody>
      </p:sp>
      <p:sp>
        <p:nvSpPr>
          <p:cNvPr id="16" name="A_ic_113"/>
          <p:cNvSpPr/>
          <p:nvPr/>
        </p:nvSpPr>
        <p:spPr>
          <a:xfrm>
            <a:off x="4572000" y="3785616"/>
            <a:ext cx="512064" cy="512064"/>
          </a:xfrm>
          <a:prstGeom prst="ellipse">
            <a:avLst/>
          </a:prstGeom>
          <a:solidFill>
            <a:schemeClr val="accent1">
              <a:alpha val="16000"/>
            </a:schemeClr>
          </a:solidFill>
          <a:ln w="9525">
            <a:solidFill>
              <a:srgbClr val="C9A84C">
                <a:alpha val="50000"/>
              </a:srgbClr>
            </a:solidFill>
            <a:prstDash val="solid"/>
          </a:ln>
        </p:spPr>
      </p:sp>
      <p:pic>
        <p:nvPicPr>
          <p:cNvPr id="17" name="A_ig_114" descr="preencoded.png">    </p:cNvPr>
          <p:cNvPicPr>
            <a:picLocks noChangeAspect="1"/>
          </p:cNvPicPr>
          <p:nvPr/>
        </p:nvPicPr>
        <p:blipFill>
          <a:blip r:embed="rId5"/>
          <a:stretch>
            <a:fillRect/>
          </a:stretch>
        </p:blipFill>
        <p:spPr>
          <a:xfrm>
            <a:off x="4694895" y="3908511"/>
            <a:ext cx="266273" cy="266273"/>
          </a:xfrm>
          <a:prstGeom prst="rect">
            <a:avLst/>
          </a:prstGeom>
        </p:spPr>
      </p:pic>
      <p:sp>
        <p:nvSpPr>
          <p:cNvPr id="18" name="A_ch_115"/>
          <p:cNvSpPr txBox="1"/>
          <p:nvPr/>
        </p:nvSpPr>
        <p:spPr>
          <a:xfrm>
            <a:off x="5257800" y="3758184"/>
            <a:ext cx="3429000" cy="274320"/>
          </a:xfrm>
          <a:prstGeom prst="rect">
            <a:avLst/>
          </a:prstGeom>
          <a:noFill/>
          <a:ln/>
        </p:spPr>
        <p:txBody>
          <a:bodyPr wrap="square" lIns="0" tIns="0" rIns="0" bIns="0" rtlCol="0" anchor="t"/>
          <a:lstStyle/>
          <a:p>
            <a:pPr indent="0" marL="0">
              <a:buNone/>
            </a:pPr>
            <a:r>
              <a:rPr lang="en-US" sz="1500" b="1" dirty="0">
                <a:solidFill>
                  <a:schemeClr val="bg1"/>
                </a:solidFill>
              </a:rPr>
              <a:t>AI voice call</a:t>
            </a:r>
            <a:endParaRPr lang="en-US" sz="1500" dirty="0"/>
          </a:p>
        </p:txBody>
      </p:sp>
      <p:sp>
        <p:nvSpPr>
          <p:cNvPr id="19" name="A_cs_116"/>
          <p:cNvSpPr txBox="1"/>
          <p:nvPr/>
        </p:nvSpPr>
        <p:spPr>
          <a:xfrm>
            <a:off x="5257800" y="4041648"/>
            <a:ext cx="3429000" cy="457200"/>
          </a:xfrm>
          <a:prstGeom prst="rect">
            <a:avLst/>
          </a:prstGeom>
          <a:noFill/>
          <a:ln/>
        </p:spPr>
        <p:txBody>
          <a:bodyPr wrap="square" lIns="0" tIns="0" rIns="0" bIns="0" rtlCol="0" anchor="t"/>
          <a:lstStyle/>
          <a:p>
            <a:pPr indent="0" marL="0">
              <a:buNone/>
            </a:pPr>
            <a:r>
              <a:rPr lang="en-US" sz="1200" dirty="0">
                <a:solidFill>
                  <a:schemeClr val="bg2"/>
                </a:solidFill>
              </a:rPr>
              <a:t>In the Indian context, in Hindi, Gujarati, English or another language — records the promise-to-pay.</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8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202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16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3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244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A screenshot in. The right invoices settled.</a:t>
            </a:r>
            <a:endParaRPr lang="en-US" sz="2600" dirty="0"/>
          </a:p>
        </p:txBody>
      </p:sp>
      <p:sp>
        <p:nvSpPr>
          <p:cNvPr id="3" name="A_cd_117"/>
          <p:cNvSpPr/>
          <p:nvPr/>
        </p:nvSpPr>
        <p:spPr>
          <a:xfrm>
            <a:off x="457200" y="1188720"/>
            <a:ext cx="4480560" cy="3291840"/>
          </a:xfrm>
          <a:prstGeom prst="roundRect">
            <a:avLst>
              <a:gd name="adj" fmla="val 2222"/>
            </a:avLst>
          </a:prstGeom>
          <a:solidFill>
            <a:schemeClr val="tx2"/>
          </a:solidFill>
          <a:ln w="9525">
            <a:solidFill>
              <a:srgbClr val="2E2E36"/>
            </a:solidFill>
            <a:prstDash val="solid"/>
          </a:ln>
        </p:spPr>
      </p:sp>
      <p:sp>
        <p:nvSpPr>
          <p:cNvPr id="4" name="A_ic_118"/>
          <p:cNvSpPr/>
          <p:nvPr/>
        </p:nvSpPr>
        <p:spPr>
          <a:xfrm>
            <a:off x="685800" y="1371600"/>
            <a:ext cx="457200" cy="457200"/>
          </a:xfrm>
          <a:prstGeom prst="ellipse">
            <a:avLst/>
          </a:prstGeom>
          <a:solidFill>
            <a:schemeClr val="accent1">
              <a:alpha val="16000"/>
            </a:schemeClr>
          </a:solidFill>
          <a:ln w="9525">
            <a:solidFill>
              <a:srgbClr val="C9A84C">
                <a:alpha val="50000"/>
              </a:srgbClr>
            </a:solidFill>
            <a:prstDash val="solid"/>
          </a:ln>
        </p:spPr>
      </p:sp>
      <p:pic>
        <p:nvPicPr>
          <p:cNvPr id="5" name="A_ig_119" descr="preencoded.png">    </p:cNvPr>
          <p:cNvPicPr>
            <a:picLocks noChangeAspect="1"/>
          </p:cNvPicPr>
          <p:nvPr/>
        </p:nvPicPr>
        <p:blipFill>
          <a:blip r:embed="rId1"/>
          <a:stretch>
            <a:fillRect/>
          </a:stretch>
        </p:blipFill>
        <p:spPr>
          <a:xfrm>
            <a:off x="795528" y="1481328"/>
            <a:ext cx="237744" cy="237744"/>
          </a:xfrm>
          <a:prstGeom prst="rect">
            <a:avLst/>
          </a:prstGeom>
        </p:spPr>
      </p:pic>
      <p:sp>
        <p:nvSpPr>
          <p:cNvPr id="6" name="A_h_120"/>
          <p:cNvSpPr txBox="1"/>
          <p:nvPr/>
        </p:nvSpPr>
        <p:spPr>
          <a:xfrm>
            <a:off x="1280160" y="1417320"/>
            <a:ext cx="2743200" cy="320040"/>
          </a:xfrm>
          <a:prstGeom prst="rect">
            <a:avLst/>
          </a:prstGeom>
          <a:noFill/>
          <a:ln/>
        </p:spPr>
        <p:txBody>
          <a:bodyPr wrap="square" lIns="0" tIns="0" rIns="0" bIns="0" rtlCol="0" anchor="t"/>
          <a:lstStyle/>
          <a:p>
            <a:pPr indent="0" marL="0">
              <a:buNone/>
            </a:pPr>
            <a:r>
              <a:rPr lang="en-US" sz="1400" b="1" dirty="0">
                <a:solidFill>
                  <a:schemeClr val="bg1"/>
                </a:solidFill>
              </a:rPr>
              <a:t>Payment screenshot received</a:t>
            </a:r>
            <a:endParaRPr lang="en-US" sz="1400" dirty="0"/>
          </a:p>
        </p:txBody>
      </p:sp>
      <p:sp>
        <p:nvSpPr>
          <p:cNvPr id="7" name="A_p_121"/>
          <p:cNvSpPr txBox="1"/>
          <p:nvPr/>
        </p:nvSpPr>
        <p:spPr>
          <a:xfrm>
            <a:off x="685800" y="1965960"/>
            <a:ext cx="2377440" cy="274320"/>
          </a:xfrm>
          <a:prstGeom prst="rect">
            <a:avLst/>
          </a:prstGeom>
          <a:noFill/>
          <a:ln/>
        </p:spPr>
        <p:txBody>
          <a:bodyPr wrap="square" lIns="0" tIns="0" rIns="0" bIns="0" rtlCol="0" anchor="t"/>
          <a:lstStyle/>
          <a:p>
            <a:pPr indent="0" marL="0">
              <a:buNone/>
            </a:pPr>
            <a:r>
              <a:rPr lang="en-US" sz="1200" dirty="0">
                <a:solidFill>
                  <a:schemeClr val="bg2"/>
                </a:solidFill>
              </a:rPr>
              <a:t>Kavya Fabrics · UTR 6114 8820</a:t>
            </a:r>
            <a:endParaRPr lang="en-US" sz="1200" dirty="0"/>
          </a:p>
        </p:txBody>
      </p:sp>
      <p:sp>
        <p:nvSpPr>
          <p:cNvPr id="8" name="A_amt_122"/>
          <p:cNvSpPr txBox="1"/>
          <p:nvPr/>
        </p:nvSpPr>
        <p:spPr>
          <a:xfrm>
            <a:off x="2926080" y="1874520"/>
            <a:ext cx="1828800" cy="411480"/>
          </a:xfrm>
          <a:prstGeom prst="rect">
            <a:avLst/>
          </a:prstGeom>
          <a:noFill/>
          <a:ln/>
        </p:spPr>
        <p:txBody>
          <a:bodyPr wrap="square" lIns="0" tIns="0" rIns="0" bIns="0" rtlCol="0" anchor="t"/>
          <a:lstStyle/>
          <a:p>
            <a:pPr algn="r" indent="0" marL="0">
              <a:buNone/>
            </a:pPr>
            <a:r>
              <a:rPr lang="en-US" sz="2200" dirty="0">
                <a:solidFill>
                  <a:schemeClr val="accent1"/>
                </a:solidFill>
              </a:rPr>
              <a:t>₹2,00,000</a:t>
            </a:r>
            <a:endParaRPr lang="en-US" sz="2200" dirty="0"/>
          </a:p>
        </p:txBody>
      </p:sp>
      <p:sp>
        <p:nvSpPr>
          <p:cNvPr id="9" name="A_row_123"/>
          <p:cNvSpPr/>
          <p:nvPr/>
        </p:nvSpPr>
        <p:spPr>
          <a:xfrm>
            <a:off x="685800" y="2423160"/>
            <a:ext cx="4023360" cy="621792"/>
          </a:xfrm>
          <a:prstGeom prst="roundRect">
            <a:avLst>
              <a:gd name="adj" fmla="val 8824"/>
            </a:avLst>
          </a:prstGeom>
          <a:solidFill>
            <a:schemeClr val="tx1"/>
          </a:solidFill>
          <a:ln w="9525">
            <a:solidFill>
              <a:srgbClr val="2E2E36"/>
            </a:solidFill>
            <a:prstDash val="solid"/>
          </a:ln>
        </p:spPr>
      </p:sp>
      <p:sp>
        <p:nvSpPr>
          <p:cNvPr id="10" name="A_r_124"/>
          <p:cNvSpPr txBox="1"/>
          <p:nvPr/>
        </p:nvSpPr>
        <p:spPr>
          <a:xfrm>
            <a:off x="868680" y="2496312"/>
            <a:ext cx="2743200" cy="256032"/>
          </a:xfrm>
          <a:prstGeom prst="rect">
            <a:avLst/>
          </a:prstGeom>
          <a:noFill/>
          <a:ln/>
        </p:spPr>
        <p:txBody>
          <a:bodyPr wrap="square" lIns="0" tIns="0" rIns="0" bIns="0" rtlCol="0" anchor="t"/>
          <a:lstStyle/>
          <a:p>
            <a:pPr indent="0" marL="0">
              <a:buNone/>
            </a:pPr>
            <a:r>
              <a:rPr lang="en-US" sz="1300" b="1" dirty="0">
                <a:solidFill>
                  <a:schemeClr val="bg1"/>
                </a:solidFill>
              </a:rPr>
              <a:t>INV-1021 · due ₹1,20,000</a:t>
            </a:r>
            <a:endParaRPr lang="en-US" sz="1300" dirty="0"/>
          </a:p>
        </p:txBody>
      </p:sp>
      <p:sp>
        <p:nvSpPr>
          <p:cNvPr id="11" name="A_r_125"/>
          <p:cNvSpPr txBox="1"/>
          <p:nvPr/>
        </p:nvSpPr>
        <p:spPr>
          <a:xfrm>
            <a:off x="868680" y="2761488"/>
            <a:ext cx="2743200" cy="228600"/>
          </a:xfrm>
          <a:prstGeom prst="rect">
            <a:avLst/>
          </a:prstGeom>
          <a:noFill/>
          <a:ln/>
        </p:spPr>
        <p:txBody>
          <a:bodyPr wrap="square" lIns="0" tIns="0" rIns="0" bIns="0" rtlCol="0" anchor="t"/>
          <a:lstStyle/>
          <a:p>
            <a:pPr indent="0" marL="0">
              <a:buNone/>
            </a:pPr>
            <a:r>
              <a:rPr lang="en-US" sz="1100" dirty="0">
                <a:solidFill>
                  <a:schemeClr val="accent2"/>
                </a:solidFill>
              </a:rPr>
              <a:t>Settled in full</a:t>
            </a:r>
            <a:endParaRPr lang="en-US" sz="1100" dirty="0"/>
          </a:p>
        </p:txBody>
      </p:sp>
      <p:sp>
        <p:nvSpPr>
          <p:cNvPr id="12" name="A_r_126"/>
          <p:cNvSpPr txBox="1"/>
          <p:nvPr/>
        </p:nvSpPr>
        <p:spPr>
          <a:xfrm>
            <a:off x="3383280" y="2587752"/>
            <a:ext cx="1188720" cy="274320"/>
          </a:xfrm>
          <a:prstGeom prst="rect">
            <a:avLst/>
          </a:prstGeom>
          <a:noFill/>
          <a:ln/>
        </p:spPr>
        <p:txBody>
          <a:bodyPr wrap="square" lIns="0" tIns="0" rIns="0" bIns="0" rtlCol="0" anchor="t"/>
          <a:lstStyle/>
          <a:p>
            <a:pPr algn="r" indent="0" marL="0">
              <a:buNone/>
            </a:pPr>
            <a:r>
              <a:rPr lang="en-US" sz="1400" b="1" dirty="0">
                <a:solidFill>
                  <a:schemeClr val="bg1"/>
                </a:solidFill>
              </a:rPr>
              <a:t>₹1,20,000</a:t>
            </a:r>
            <a:endParaRPr lang="en-US" sz="1400" dirty="0"/>
          </a:p>
        </p:txBody>
      </p:sp>
      <p:sp>
        <p:nvSpPr>
          <p:cNvPr id="13" name="A_row_127"/>
          <p:cNvSpPr/>
          <p:nvPr/>
        </p:nvSpPr>
        <p:spPr>
          <a:xfrm>
            <a:off x="685800" y="3154680"/>
            <a:ext cx="4023360" cy="621792"/>
          </a:xfrm>
          <a:prstGeom prst="roundRect">
            <a:avLst>
              <a:gd name="adj" fmla="val 8824"/>
            </a:avLst>
          </a:prstGeom>
          <a:solidFill>
            <a:schemeClr val="tx1"/>
          </a:solidFill>
          <a:ln w="9525">
            <a:solidFill>
              <a:srgbClr val="2E2E36"/>
            </a:solidFill>
            <a:prstDash val="solid"/>
          </a:ln>
        </p:spPr>
      </p:sp>
      <p:sp>
        <p:nvSpPr>
          <p:cNvPr id="14" name="A_r_128"/>
          <p:cNvSpPr txBox="1"/>
          <p:nvPr/>
        </p:nvSpPr>
        <p:spPr>
          <a:xfrm>
            <a:off x="868680" y="3227832"/>
            <a:ext cx="2743200" cy="256032"/>
          </a:xfrm>
          <a:prstGeom prst="rect">
            <a:avLst/>
          </a:prstGeom>
          <a:noFill/>
          <a:ln/>
        </p:spPr>
        <p:txBody>
          <a:bodyPr wrap="square" lIns="0" tIns="0" rIns="0" bIns="0" rtlCol="0" anchor="t"/>
          <a:lstStyle/>
          <a:p>
            <a:pPr indent="0" marL="0">
              <a:buNone/>
            </a:pPr>
            <a:r>
              <a:rPr lang="en-US" sz="1300" b="1" dirty="0">
                <a:solidFill>
                  <a:schemeClr val="bg1"/>
                </a:solidFill>
              </a:rPr>
              <a:t>INV-1034 · due ₹1,10,000</a:t>
            </a:r>
            <a:endParaRPr lang="en-US" sz="1300" dirty="0"/>
          </a:p>
        </p:txBody>
      </p:sp>
      <p:sp>
        <p:nvSpPr>
          <p:cNvPr id="15" name="A_r_129"/>
          <p:cNvSpPr txBox="1"/>
          <p:nvPr/>
        </p:nvSpPr>
        <p:spPr>
          <a:xfrm>
            <a:off x="868680" y="3493008"/>
            <a:ext cx="2743200" cy="228600"/>
          </a:xfrm>
          <a:prstGeom prst="rect">
            <a:avLst/>
          </a:prstGeom>
          <a:noFill/>
          <a:ln/>
        </p:spPr>
        <p:txBody>
          <a:bodyPr wrap="square" lIns="0" tIns="0" rIns="0" bIns="0" rtlCol="0" anchor="t"/>
          <a:lstStyle/>
          <a:p>
            <a:pPr indent="0" marL="0">
              <a:buNone/>
            </a:pPr>
            <a:r>
              <a:rPr lang="en-US" sz="1100" dirty="0">
                <a:solidFill>
                  <a:schemeClr val="accent5"/>
                </a:solidFill>
              </a:rPr>
              <a:t>Part paid · ₹30,000 still due</a:t>
            </a:r>
            <a:endParaRPr lang="en-US" sz="1100" dirty="0"/>
          </a:p>
        </p:txBody>
      </p:sp>
      <p:sp>
        <p:nvSpPr>
          <p:cNvPr id="16" name="A_r_130"/>
          <p:cNvSpPr txBox="1"/>
          <p:nvPr/>
        </p:nvSpPr>
        <p:spPr>
          <a:xfrm>
            <a:off x="3383280" y="3319272"/>
            <a:ext cx="1188720" cy="274320"/>
          </a:xfrm>
          <a:prstGeom prst="rect">
            <a:avLst/>
          </a:prstGeom>
          <a:noFill/>
          <a:ln/>
        </p:spPr>
        <p:txBody>
          <a:bodyPr wrap="square" lIns="0" tIns="0" rIns="0" bIns="0" rtlCol="0" anchor="t"/>
          <a:lstStyle/>
          <a:p>
            <a:pPr algn="r" indent="0" marL="0">
              <a:buNone/>
            </a:pPr>
            <a:r>
              <a:rPr lang="en-US" sz="1400" b="1" dirty="0">
                <a:solidFill>
                  <a:schemeClr val="bg1"/>
                </a:solidFill>
              </a:rPr>
              <a:t>₹80,000</a:t>
            </a:r>
            <a:endParaRPr lang="en-US" sz="1400" dirty="0"/>
          </a:p>
        </p:txBody>
      </p:sp>
      <p:sp>
        <p:nvSpPr>
          <p:cNvPr id="17" name="A_n_131"/>
          <p:cNvSpPr txBox="1"/>
          <p:nvPr/>
        </p:nvSpPr>
        <p:spPr>
          <a:xfrm>
            <a:off x="685800" y="3931920"/>
            <a:ext cx="4023360" cy="457200"/>
          </a:xfrm>
          <a:prstGeom prst="rect">
            <a:avLst/>
          </a:prstGeom>
          <a:noFill/>
          <a:ln/>
        </p:spPr>
        <p:txBody>
          <a:bodyPr wrap="square" lIns="0" tIns="0" rIns="0" bIns="0" rtlCol="0" anchor="t"/>
          <a:lstStyle/>
          <a:p>
            <a:pPr indent="0" marL="0">
              <a:buNone/>
            </a:pPr>
            <a:r>
              <a:rPr lang="en-US" sz="1100" dirty="0">
                <a:solidFill>
                  <a:schemeClr val="bg2"/>
                </a:solidFill>
              </a:rPr>
              <a:t>Paid within due days, so no interest. Confirmation sent to the supplier and to accounts.</a:t>
            </a:r>
            <a:endParaRPr lang="en-US" sz="1100" dirty="0"/>
          </a:p>
        </p:txBody>
      </p:sp>
      <p:sp>
        <p:nvSpPr>
          <p:cNvPr id="18" name="A_side_132"/>
          <p:cNvSpPr txBox="1"/>
          <p:nvPr/>
        </p:nvSpPr>
        <p:spPr>
          <a:xfrm>
            <a:off x="5257800" y="1234440"/>
            <a:ext cx="3429000" cy="3200400"/>
          </a:xfrm>
          <a:prstGeom prst="rect">
            <a:avLst/>
          </a:prstGeom>
          <a:noFill/>
          <a:ln/>
        </p:spPr>
        <p:txBody>
          <a:bodyPr wrap="square" lIns="0" tIns="0" rIns="0" bIns="0" rtlCol="0" anchor="t"/>
          <a:lstStyle/>
          <a:p>
            <a:pPr indent="0" marL="0">
              <a:buNone/>
            </a:pPr>
            <a:r>
              <a:rPr lang="en-US" sz="1400" b="1" dirty="0">
                <a:solidFill>
                  <a:schemeClr val="bg1"/>
                </a:solidFill>
              </a:rPr>
              <a:t>Matched against pending invoices</a:t>
            </a:r>
            <a:endParaRPr lang="en-US" sz="1400" dirty="0"/>
          </a:p>
          <a:p>
            <a:pPr indent="0" marL="0">
              <a:buNone/>
            </a:pPr>
            <a:r>
              <a:rPr lang="en-US" sz="1400" dirty="0">
                <a:solidFill>
                  <a:schemeClr val="bg2"/>
                </a:solidFill>
              </a:rPr>
              <a:t>using that account's discount and interest rules.</a:t>
            </a:r>
            <a:endParaRPr lang="en-US" sz="1400" dirty="0"/>
          </a:p>
          <a:p>
            <a:pPr indent="0" marL="0">
              <a:buNone/>
            </a:pPr>
            <a:r>
              <a:rPr lang="en-US" sz="800" dirty="0">
                <a:solidFill>
                  <a:schemeClr val="bg1"/>
                </a:solidFill>
              </a:rPr>
              <a:t> </a:t>
            </a:r>
            <a:endParaRPr lang="en-US" sz="1400" dirty="0"/>
          </a:p>
          <a:p>
            <a:pPr indent="0" marL="0">
              <a:buNone/>
            </a:pPr>
            <a:r>
              <a:rPr lang="en-US" sz="1400" b="1" dirty="0">
                <a:solidFill>
                  <a:schemeClr val="bg1"/>
                </a:solidFill>
              </a:rPr>
              <a:t>Adjusted in full or part</a:t>
            </a:r>
            <a:endParaRPr lang="en-US" sz="1400" dirty="0"/>
          </a:p>
          <a:p>
            <a:pPr indent="0" marL="0">
              <a:buNone/>
            </a:pPr>
            <a:r>
              <a:rPr lang="en-US" sz="1400" dirty="0">
                <a:solidFill>
                  <a:schemeClr val="bg2"/>
                </a:solidFill>
              </a:rPr>
              <a:t>against the best match; the balance stays open on the right invoice.</a:t>
            </a:r>
            <a:endParaRPr lang="en-US" sz="1400" dirty="0"/>
          </a:p>
          <a:p>
            <a:pPr indent="0" marL="0">
              <a:buNone/>
            </a:pPr>
            <a:r>
              <a:rPr lang="en-US" sz="800" dirty="0">
                <a:solidFill>
                  <a:schemeClr val="bg1"/>
                </a:solidFill>
              </a:rPr>
              <a:t> </a:t>
            </a:r>
            <a:endParaRPr lang="en-US" sz="1400" dirty="0"/>
          </a:p>
          <a:p>
            <a:pPr indent="0" marL="0">
              <a:buNone/>
            </a:pPr>
            <a:r>
              <a:rPr lang="en-US" sz="1400" b="1" dirty="0">
                <a:solidFill>
                  <a:schemeClr val="bg1"/>
                </a:solidFill>
              </a:rPr>
              <a:t>Everyone is told</a:t>
            </a:r>
            <a:endParaRPr lang="en-US" sz="1400" dirty="0"/>
          </a:p>
          <a:p>
            <a:pPr indent="0" marL="0">
              <a:buNone/>
            </a:pPr>
            <a:r>
              <a:rPr lang="en-US" sz="1400" dirty="0">
                <a:solidFill>
                  <a:schemeClr val="bg2"/>
                </a:solidFill>
              </a:rPr>
              <a:t>the supplier in an agency business; accounts and management otherwise.</a:t>
            </a:r>
            <a:endParaRPr lang="en-US" sz="14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8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202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16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3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“What do I owe?” — asked by voice, answered in seconds</a:t>
            </a:r>
            <a:endParaRPr lang="en-US" sz="2600" dirty="0"/>
          </a:p>
        </p:txBody>
      </p:sp>
      <p:sp>
        <p:nvSpPr>
          <p:cNvPr id="3" name="A_i_133"/>
          <p:cNvSpPr txBox="1"/>
          <p:nvPr/>
        </p:nvSpPr>
        <p:spPr>
          <a:xfrm>
            <a:off x="457200" y="1097280"/>
            <a:ext cx="8229600" cy="548640"/>
          </a:xfrm>
          <a:prstGeom prst="rect">
            <a:avLst/>
          </a:prstGeom>
          <a:noFill/>
          <a:ln/>
        </p:spPr>
        <p:txBody>
          <a:bodyPr wrap="square" lIns="0" tIns="0" rIns="0" bIns="0" rtlCol="0" anchor="t"/>
          <a:lstStyle/>
          <a:p>
            <a:pPr indent="0" marL="0">
              <a:buNone/>
            </a:pPr>
            <a:r>
              <a:rPr lang="en-US" sz="1400" dirty="0">
                <a:solidFill>
                  <a:schemeClr val="bg2"/>
                </a:solidFill>
              </a:rPr>
              <a:t>Customers and suppliers ask for their own ledger, invoice copy, dues and order status by typing or speaking — and get the answer in the same chat, in the same language.</a:t>
            </a:r>
            <a:endParaRPr lang="en-US" sz="1400" dirty="0"/>
          </a:p>
        </p:txBody>
      </p:sp>
      <p:sp>
        <p:nvSpPr>
          <p:cNvPr id="4" name="A_cd_134"/>
          <p:cNvSpPr/>
          <p:nvPr/>
        </p:nvSpPr>
        <p:spPr>
          <a:xfrm>
            <a:off x="457200" y="1783080"/>
            <a:ext cx="4023360" cy="1325880"/>
          </a:xfrm>
          <a:prstGeom prst="roundRect">
            <a:avLst>
              <a:gd name="adj" fmla="val 5517"/>
            </a:avLst>
          </a:prstGeom>
          <a:solidFill>
            <a:schemeClr val="tx2"/>
          </a:solidFill>
          <a:ln w="9525">
            <a:solidFill>
              <a:srgbClr val="2E2E36"/>
            </a:solidFill>
            <a:prstDash val="solid"/>
          </a:ln>
        </p:spPr>
      </p:sp>
      <p:sp>
        <p:nvSpPr>
          <p:cNvPr id="5" name="A_l_135"/>
          <p:cNvSpPr txBox="1"/>
          <p:nvPr/>
        </p:nvSpPr>
        <p:spPr>
          <a:xfrm>
            <a:off x="640080" y="1892808"/>
            <a:ext cx="1463040" cy="256032"/>
          </a:xfrm>
          <a:prstGeom prst="rect">
            <a:avLst/>
          </a:prstGeom>
          <a:noFill/>
          <a:ln/>
        </p:spPr>
        <p:txBody>
          <a:bodyPr wrap="square" lIns="0" tIns="0" rIns="0" bIns="0" rtlCol="0" anchor="t"/>
          <a:lstStyle/>
          <a:p>
            <a:pPr indent="0" marL="0">
              <a:buNone/>
            </a:pPr>
            <a:r>
              <a:rPr lang="en-US" sz="1200" b="1" dirty="0">
                <a:solidFill>
                  <a:schemeClr val="accent1"/>
                </a:solidFill>
              </a:rPr>
              <a:t>हिन्दी</a:t>
            </a:r>
            <a:endParaRPr lang="en-US" sz="1200" dirty="0"/>
          </a:p>
        </p:txBody>
      </p:sp>
      <p:sp>
        <p:nvSpPr>
          <p:cNvPr id="6" name="A_lq_136"/>
          <p:cNvSpPr txBox="1"/>
          <p:nvPr/>
        </p:nvSpPr>
        <p:spPr>
          <a:xfrm>
            <a:off x="640080" y="2167128"/>
            <a:ext cx="3657600" cy="274320"/>
          </a:xfrm>
          <a:prstGeom prst="rect">
            <a:avLst/>
          </a:prstGeom>
          <a:noFill/>
          <a:ln/>
        </p:spPr>
        <p:txBody>
          <a:bodyPr wrap="square" lIns="0" tIns="0" rIns="0" bIns="0" rtlCol="0" anchor="t"/>
          <a:lstStyle/>
          <a:p>
            <a:pPr algn="l" indent="0" marL="0">
              <a:buNone/>
            </a:pPr>
            <a:r>
              <a:rPr lang="en-US" sz="1300" b="1" dirty="0">
                <a:solidFill>
                  <a:schemeClr val="bg1"/>
                </a:solidFill>
              </a:rPr>
              <a:t>मेरा कुल बकाया कितना है?</a:t>
            </a:r>
            <a:endParaRPr lang="en-US" sz="1300" dirty="0"/>
          </a:p>
        </p:txBody>
      </p:sp>
      <p:sp>
        <p:nvSpPr>
          <p:cNvPr id="7" name="A_la_137"/>
          <p:cNvSpPr txBox="1"/>
          <p:nvPr/>
        </p:nvSpPr>
        <p:spPr>
          <a:xfrm>
            <a:off x="640080" y="2459736"/>
            <a:ext cx="3657600" cy="603504"/>
          </a:xfrm>
          <a:prstGeom prst="rect">
            <a:avLst/>
          </a:prstGeom>
          <a:noFill/>
          <a:ln/>
        </p:spPr>
        <p:txBody>
          <a:bodyPr wrap="square" lIns="0" tIns="0" rIns="0" bIns="0" rtlCol="0" anchor="t"/>
          <a:lstStyle/>
          <a:p>
            <a:pPr algn="l" indent="0" marL="0">
              <a:buNone/>
            </a:pPr>
            <a:r>
              <a:rPr lang="en-US" sz="1100" dirty="0">
                <a:solidFill>
                  <a:schemeClr val="bg2"/>
                </a:solidFill>
              </a:rPr>
              <a:t>आपके 3 बिल बाकी हैं, कुल ₹2,45,000। सबसे पुराना INV-1034 है, जो 12 दिन से ओवरड्यू है। क्या मैं बिल की कॉपी भेज दूँ?</a:t>
            </a:r>
            <a:endParaRPr lang="en-US" sz="1100" dirty="0"/>
          </a:p>
        </p:txBody>
      </p:sp>
      <p:sp>
        <p:nvSpPr>
          <p:cNvPr id="8" name="A_cd_138"/>
          <p:cNvSpPr/>
          <p:nvPr/>
        </p:nvSpPr>
        <p:spPr>
          <a:xfrm>
            <a:off x="4663440" y="1783080"/>
            <a:ext cx="4023360" cy="1325880"/>
          </a:xfrm>
          <a:prstGeom prst="roundRect">
            <a:avLst>
              <a:gd name="adj" fmla="val 5517"/>
            </a:avLst>
          </a:prstGeom>
          <a:solidFill>
            <a:schemeClr val="tx2"/>
          </a:solidFill>
          <a:ln w="9525">
            <a:solidFill>
              <a:srgbClr val="2E2E36"/>
            </a:solidFill>
            <a:prstDash val="solid"/>
          </a:ln>
        </p:spPr>
      </p:sp>
      <p:sp>
        <p:nvSpPr>
          <p:cNvPr id="9" name="A_l_139"/>
          <p:cNvSpPr txBox="1"/>
          <p:nvPr/>
        </p:nvSpPr>
        <p:spPr>
          <a:xfrm>
            <a:off x="4846320" y="1892808"/>
            <a:ext cx="1463040" cy="256032"/>
          </a:xfrm>
          <a:prstGeom prst="rect">
            <a:avLst/>
          </a:prstGeom>
          <a:noFill/>
          <a:ln/>
        </p:spPr>
        <p:txBody>
          <a:bodyPr wrap="square" lIns="0" tIns="0" rIns="0" bIns="0" rtlCol="0" anchor="t"/>
          <a:lstStyle/>
          <a:p>
            <a:pPr indent="0" marL="0">
              <a:buNone/>
            </a:pPr>
            <a:r>
              <a:rPr lang="en-US" sz="1200" b="1" dirty="0">
                <a:solidFill>
                  <a:schemeClr val="accent1"/>
                </a:solidFill>
              </a:rPr>
              <a:t>English</a:t>
            </a:r>
            <a:endParaRPr lang="en-US" sz="1200" dirty="0"/>
          </a:p>
        </p:txBody>
      </p:sp>
      <p:sp>
        <p:nvSpPr>
          <p:cNvPr id="10" name="A_lq_140"/>
          <p:cNvSpPr txBox="1"/>
          <p:nvPr/>
        </p:nvSpPr>
        <p:spPr>
          <a:xfrm>
            <a:off x="4846320" y="2167128"/>
            <a:ext cx="3657600" cy="274320"/>
          </a:xfrm>
          <a:prstGeom prst="rect">
            <a:avLst/>
          </a:prstGeom>
          <a:noFill/>
          <a:ln/>
        </p:spPr>
        <p:txBody>
          <a:bodyPr wrap="square" lIns="0" tIns="0" rIns="0" bIns="0" rtlCol="0" anchor="t"/>
          <a:lstStyle/>
          <a:p>
            <a:pPr algn="l" indent="0" marL="0">
              <a:buNone/>
            </a:pPr>
            <a:r>
              <a:rPr lang="en-US" sz="1300" b="1" dirty="0">
                <a:solidFill>
                  <a:schemeClr val="bg1"/>
                </a:solidFill>
              </a:rPr>
              <a:t>Send me my ledger for this quarter.</a:t>
            </a:r>
            <a:endParaRPr lang="en-US" sz="1300" dirty="0"/>
          </a:p>
        </p:txBody>
      </p:sp>
      <p:sp>
        <p:nvSpPr>
          <p:cNvPr id="11" name="A_la_141"/>
          <p:cNvSpPr txBox="1"/>
          <p:nvPr/>
        </p:nvSpPr>
        <p:spPr>
          <a:xfrm>
            <a:off x="4846320" y="2459736"/>
            <a:ext cx="3657600" cy="603504"/>
          </a:xfrm>
          <a:prstGeom prst="rect">
            <a:avLst/>
          </a:prstGeom>
          <a:noFill/>
          <a:ln/>
        </p:spPr>
        <p:txBody>
          <a:bodyPr wrap="square" lIns="0" tIns="0" rIns="0" bIns="0" rtlCol="0" anchor="t"/>
          <a:lstStyle/>
          <a:p>
            <a:pPr algn="l" indent="0" marL="0">
              <a:buNone/>
            </a:pPr>
            <a:r>
              <a:rPr lang="en-US" sz="1100" dirty="0">
                <a:solidFill>
                  <a:schemeClr val="bg2"/>
                </a:solidFill>
              </a:rPr>
              <a:t>Here is your ledger from 1 July to today: opening ₹1,20,000, bills ₹6,80,000, payments ₹5,55,000, closing ₹2,45,000. PDF attached.</a:t>
            </a:r>
            <a:endParaRPr lang="en-US" sz="1100" dirty="0"/>
          </a:p>
        </p:txBody>
      </p:sp>
      <p:sp>
        <p:nvSpPr>
          <p:cNvPr id="12" name="A_cd_142"/>
          <p:cNvSpPr/>
          <p:nvPr/>
        </p:nvSpPr>
        <p:spPr>
          <a:xfrm>
            <a:off x="457200" y="3246120"/>
            <a:ext cx="4023360" cy="1325880"/>
          </a:xfrm>
          <a:prstGeom prst="roundRect">
            <a:avLst>
              <a:gd name="adj" fmla="val 5517"/>
            </a:avLst>
          </a:prstGeom>
          <a:solidFill>
            <a:schemeClr val="tx2"/>
          </a:solidFill>
          <a:ln w="9525">
            <a:solidFill>
              <a:srgbClr val="2E2E36"/>
            </a:solidFill>
            <a:prstDash val="solid"/>
          </a:ln>
        </p:spPr>
      </p:sp>
      <p:sp>
        <p:nvSpPr>
          <p:cNvPr id="13" name="A_l_143"/>
          <p:cNvSpPr txBox="1"/>
          <p:nvPr/>
        </p:nvSpPr>
        <p:spPr>
          <a:xfrm>
            <a:off x="640080" y="3355848"/>
            <a:ext cx="1463040" cy="256032"/>
          </a:xfrm>
          <a:prstGeom prst="rect">
            <a:avLst/>
          </a:prstGeom>
          <a:noFill/>
          <a:ln/>
        </p:spPr>
        <p:txBody>
          <a:bodyPr wrap="square" lIns="0" tIns="0" rIns="0" bIns="0" rtlCol="0" anchor="t"/>
          <a:lstStyle/>
          <a:p>
            <a:pPr indent="0" marL="0">
              <a:buNone/>
            </a:pPr>
            <a:r>
              <a:rPr lang="en-US" sz="1200" b="1" dirty="0">
                <a:solidFill>
                  <a:schemeClr val="accent1"/>
                </a:solidFill>
              </a:rPr>
              <a:t>ગુજરાતી</a:t>
            </a:r>
            <a:endParaRPr lang="en-US" sz="1200" dirty="0"/>
          </a:p>
        </p:txBody>
      </p:sp>
      <p:sp>
        <p:nvSpPr>
          <p:cNvPr id="14" name="A_lq_144"/>
          <p:cNvSpPr txBox="1"/>
          <p:nvPr/>
        </p:nvSpPr>
        <p:spPr>
          <a:xfrm>
            <a:off x="640080" y="3630168"/>
            <a:ext cx="3657600" cy="274320"/>
          </a:xfrm>
          <a:prstGeom prst="rect">
            <a:avLst/>
          </a:prstGeom>
          <a:noFill/>
          <a:ln/>
        </p:spPr>
        <p:txBody>
          <a:bodyPr wrap="square" lIns="0" tIns="0" rIns="0" bIns="0" rtlCol="0" anchor="t"/>
          <a:lstStyle/>
          <a:p>
            <a:pPr algn="l" indent="0" marL="0">
              <a:buNone/>
            </a:pPr>
            <a:r>
              <a:rPr lang="en-US" sz="1300" b="1" dirty="0">
                <a:solidFill>
                  <a:schemeClr val="bg1"/>
                </a:solidFill>
              </a:rPr>
              <a:t>મારું કુલ બાકી કેટલું છે?</a:t>
            </a:r>
            <a:endParaRPr lang="en-US" sz="1300" dirty="0"/>
          </a:p>
        </p:txBody>
      </p:sp>
      <p:sp>
        <p:nvSpPr>
          <p:cNvPr id="15" name="A_la_145"/>
          <p:cNvSpPr txBox="1"/>
          <p:nvPr/>
        </p:nvSpPr>
        <p:spPr>
          <a:xfrm>
            <a:off x="640080" y="3922776"/>
            <a:ext cx="3657600" cy="603504"/>
          </a:xfrm>
          <a:prstGeom prst="rect">
            <a:avLst/>
          </a:prstGeom>
          <a:noFill/>
          <a:ln/>
        </p:spPr>
        <p:txBody>
          <a:bodyPr wrap="square" lIns="0" tIns="0" rIns="0" bIns="0" rtlCol="0" anchor="t"/>
          <a:lstStyle/>
          <a:p>
            <a:pPr algn="l" indent="0" marL="0">
              <a:buNone/>
            </a:pPr>
            <a:r>
              <a:rPr lang="en-US" sz="1100" dirty="0">
                <a:solidFill>
                  <a:schemeClr val="bg2"/>
                </a:solidFill>
              </a:rPr>
              <a:t>તમારા 3 બિલ બાકી છે, કુલ ₹2,45,000. સૌથી જૂનું INV-1034 છે, જે 12 દિવસથી ઓવરડ્યુ છે. બિલની કૉપી મોકલું?</a:t>
            </a:r>
            <a:endParaRPr lang="en-US" sz="1100" dirty="0"/>
          </a:p>
        </p:txBody>
      </p:sp>
      <p:sp>
        <p:nvSpPr>
          <p:cNvPr id="16" name="A_cd_146"/>
          <p:cNvSpPr/>
          <p:nvPr/>
        </p:nvSpPr>
        <p:spPr>
          <a:xfrm>
            <a:off x="4663440" y="3246120"/>
            <a:ext cx="4023360" cy="1325880"/>
          </a:xfrm>
          <a:prstGeom prst="roundRect">
            <a:avLst>
              <a:gd name="adj" fmla="val 5517"/>
            </a:avLst>
          </a:prstGeom>
          <a:solidFill>
            <a:schemeClr val="tx2"/>
          </a:solidFill>
          <a:ln w="9525">
            <a:solidFill>
              <a:srgbClr val="2E2E36"/>
            </a:solidFill>
            <a:prstDash val="solid"/>
          </a:ln>
        </p:spPr>
      </p:sp>
      <p:sp>
        <p:nvSpPr>
          <p:cNvPr id="17" name="A_l_147"/>
          <p:cNvSpPr txBox="1"/>
          <p:nvPr/>
        </p:nvSpPr>
        <p:spPr>
          <a:xfrm>
            <a:off x="4846320" y="3355848"/>
            <a:ext cx="1463040" cy="256032"/>
          </a:xfrm>
          <a:prstGeom prst="rect">
            <a:avLst/>
          </a:prstGeom>
          <a:noFill/>
          <a:ln/>
        </p:spPr>
        <p:txBody>
          <a:bodyPr wrap="square" lIns="0" tIns="0" rIns="0" bIns="0" rtlCol="0" anchor="t"/>
          <a:lstStyle/>
          <a:p>
            <a:pPr rtl="1" indent="0" marL="0">
              <a:buNone/>
            </a:pPr>
            <a:r>
              <a:rPr lang="en-US" sz="1200" b="1" dirty="0">
                <a:solidFill>
                  <a:schemeClr val="accent1"/>
                </a:solidFill>
              </a:rPr>
              <a:t>العربية</a:t>
            </a:r>
            <a:endParaRPr lang="en-US" sz="1200" dirty="0"/>
          </a:p>
        </p:txBody>
      </p:sp>
      <p:sp>
        <p:nvSpPr>
          <p:cNvPr id="18" name="A_lq_148"/>
          <p:cNvSpPr txBox="1"/>
          <p:nvPr/>
        </p:nvSpPr>
        <p:spPr>
          <a:xfrm>
            <a:off x="4846320" y="3630168"/>
            <a:ext cx="3657600" cy="274320"/>
          </a:xfrm>
          <a:prstGeom prst="rect">
            <a:avLst/>
          </a:prstGeom>
          <a:noFill/>
          <a:ln/>
        </p:spPr>
        <p:txBody>
          <a:bodyPr wrap="square" lIns="0" tIns="0" rIns="0" bIns="0" rtlCol="0" anchor="t"/>
          <a:lstStyle/>
          <a:p>
            <a:pPr rtl="1" algn="r" indent="0" marL="0">
              <a:buNone/>
            </a:pPr>
            <a:r>
              <a:rPr lang="en-US" sz="1300" b="1" dirty="0">
                <a:solidFill>
                  <a:schemeClr val="bg1"/>
                </a:solidFill>
              </a:rPr>
              <a:t>كم المبلغ المستحق علي؟</a:t>
            </a:r>
            <a:endParaRPr lang="en-US" sz="1300" dirty="0"/>
          </a:p>
        </p:txBody>
      </p:sp>
      <p:sp>
        <p:nvSpPr>
          <p:cNvPr id="19" name="A_la_149"/>
          <p:cNvSpPr txBox="1"/>
          <p:nvPr/>
        </p:nvSpPr>
        <p:spPr>
          <a:xfrm>
            <a:off x="4846320" y="3922776"/>
            <a:ext cx="3657600" cy="603504"/>
          </a:xfrm>
          <a:prstGeom prst="rect">
            <a:avLst/>
          </a:prstGeom>
          <a:noFill/>
          <a:ln/>
        </p:spPr>
        <p:txBody>
          <a:bodyPr wrap="square" lIns="0" tIns="0" rIns="0" bIns="0" rtlCol="0" anchor="t"/>
          <a:lstStyle/>
          <a:p>
            <a:pPr rtl="1" algn="r" indent="0" marL="0">
              <a:buNone/>
            </a:pPr>
            <a:r>
              <a:rPr lang="en-US" sz="1100" dirty="0">
                <a:solidFill>
                  <a:schemeClr val="bg2"/>
                </a:solidFill>
              </a:rPr>
              <a:t>لديك 3 فواتير مستحقة بإجمالي 48,500 درهم. أقدمها INV-1034 متأخرة 12 يومًا. هل أرسل لك نسخة من الفاتورة؟</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8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202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16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3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244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Any photo in — the closest products out, in about a second</a:t>
            </a:r>
            <a:endParaRPr lang="en-US" sz="2600" dirty="0"/>
          </a:p>
        </p:txBody>
      </p:sp>
      <p:pic>
        <p:nvPicPr>
          <p:cNvPr id="3" name="A_im_150" descr="/tmp/claude-1001/-var-www-vhosts-merciglobalteam/458c27f0-671d-48e8-803f-cbd879a30373/scratchpad/deckimg/visual.jpg">    </p:cNvPr>
          <p:cNvPicPr>
            <a:picLocks noChangeAspect="1"/>
          </p:cNvPicPr>
          <p:nvPr/>
        </p:nvPicPr>
        <p:blipFill>
          <a:blip r:embed="rId1"/>
          <a:srcRect l="0" r="0" t="0" b="0"/>
          <a:stretch/>
        </p:blipFill>
        <p:spPr>
          <a:xfrm>
            <a:off x="457200" y="1188720"/>
            <a:ext cx="4206240" cy="3291840"/>
          </a:xfrm>
          <a:prstGeom prst="rect">
            <a:avLst/>
          </a:prstGeom>
        </p:spPr>
      </p:pic>
      <p:sp>
        <p:nvSpPr>
          <p:cNvPr id="4" name="A_frame_151"/>
          <p:cNvSpPr/>
          <p:nvPr/>
        </p:nvSpPr>
        <p:spPr>
          <a:xfrm>
            <a:off x="777240" y="1463040"/>
            <a:ext cx="3566160" cy="2743200"/>
          </a:xfrm>
          <a:prstGeom prst="rect">
            <a:avLst/>
          </a:prstGeom>
          <a:ln w="25400">
            <a:solidFill>
              <a:srgbClr val="C9A84C"/>
            </a:solidFill>
            <a:prstDash val="solid"/>
          </a:ln>
        </p:spPr>
      </p:sp>
      <p:sp>
        <p:nvSpPr>
          <p:cNvPr id="5" name="A_cd_152"/>
          <p:cNvSpPr/>
          <p:nvPr/>
        </p:nvSpPr>
        <p:spPr>
          <a:xfrm>
            <a:off x="4937760" y="1188720"/>
            <a:ext cx="3749040" cy="512064"/>
          </a:xfrm>
          <a:prstGeom prst="roundRect">
            <a:avLst>
              <a:gd name="adj" fmla="val 14286"/>
            </a:avLst>
          </a:prstGeom>
          <a:solidFill>
            <a:schemeClr val="tx2"/>
          </a:solidFill>
          <a:ln w="9525">
            <a:solidFill>
              <a:srgbClr val="2E2E36"/>
            </a:solidFill>
            <a:prstDash val="solid"/>
          </a:ln>
        </p:spPr>
      </p:sp>
      <p:sp>
        <p:nvSpPr>
          <p:cNvPr id="6" name="A_v_153"/>
          <p:cNvSpPr txBox="1"/>
          <p:nvPr/>
        </p:nvSpPr>
        <p:spPr>
          <a:xfrm>
            <a:off x="5120640" y="1316736"/>
            <a:ext cx="2743200" cy="274320"/>
          </a:xfrm>
          <a:prstGeom prst="rect">
            <a:avLst/>
          </a:prstGeom>
          <a:noFill/>
          <a:ln/>
        </p:spPr>
        <p:txBody>
          <a:bodyPr wrap="square" lIns="0" tIns="0" rIns="0" bIns="0" rtlCol="0" anchor="t"/>
          <a:lstStyle/>
          <a:p>
            <a:pPr indent="0" marL="0">
              <a:buNone/>
            </a:pPr>
            <a:r>
              <a:rPr lang="en-US" sz="1200" dirty="0">
                <a:solidFill>
                  <a:schemeClr val="bg1"/>
                </a:solidFill>
              </a:rPr>
              <a:t>SKU SR-4471 · Banarasi silk, maroon</a:t>
            </a:r>
            <a:endParaRPr lang="en-US" sz="1200" dirty="0"/>
          </a:p>
        </p:txBody>
      </p:sp>
      <p:sp>
        <p:nvSpPr>
          <p:cNvPr id="7" name="A_v_154"/>
          <p:cNvSpPr txBox="1"/>
          <p:nvPr/>
        </p:nvSpPr>
        <p:spPr>
          <a:xfrm>
            <a:off x="7863840" y="1316736"/>
            <a:ext cx="685800" cy="274320"/>
          </a:xfrm>
          <a:prstGeom prst="rect">
            <a:avLst/>
          </a:prstGeom>
          <a:noFill/>
          <a:ln/>
        </p:spPr>
        <p:txBody>
          <a:bodyPr wrap="square" lIns="0" tIns="0" rIns="0" bIns="0" rtlCol="0" anchor="t"/>
          <a:lstStyle/>
          <a:p>
            <a:pPr algn="r" indent="0" marL="0">
              <a:buNone/>
            </a:pPr>
            <a:r>
              <a:rPr lang="en-US" sz="1300" b="1" dirty="0">
                <a:solidFill>
                  <a:schemeClr val="accent1"/>
                </a:solidFill>
              </a:rPr>
              <a:t>98%</a:t>
            </a:r>
            <a:endParaRPr lang="en-US" sz="1300" dirty="0"/>
          </a:p>
        </p:txBody>
      </p:sp>
      <p:sp>
        <p:nvSpPr>
          <p:cNvPr id="8" name="A_cd_155"/>
          <p:cNvSpPr/>
          <p:nvPr/>
        </p:nvSpPr>
        <p:spPr>
          <a:xfrm>
            <a:off x="4937760" y="1810512"/>
            <a:ext cx="3749040" cy="512064"/>
          </a:xfrm>
          <a:prstGeom prst="roundRect">
            <a:avLst>
              <a:gd name="adj" fmla="val 14286"/>
            </a:avLst>
          </a:prstGeom>
          <a:solidFill>
            <a:schemeClr val="tx2"/>
          </a:solidFill>
          <a:ln w="9525">
            <a:solidFill>
              <a:srgbClr val="2E2E36"/>
            </a:solidFill>
            <a:prstDash val="solid"/>
          </a:ln>
        </p:spPr>
      </p:sp>
      <p:sp>
        <p:nvSpPr>
          <p:cNvPr id="9" name="A_v_156"/>
          <p:cNvSpPr txBox="1"/>
          <p:nvPr/>
        </p:nvSpPr>
        <p:spPr>
          <a:xfrm>
            <a:off x="5120640" y="1938528"/>
            <a:ext cx="2743200" cy="274320"/>
          </a:xfrm>
          <a:prstGeom prst="rect">
            <a:avLst/>
          </a:prstGeom>
          <a:noFill/>
          <a:ln/>
        </p:spPr>
        <p:txBody>
          <a:bodyPr wrap="square" lIns="0" tIns="0" rIns="0" bIns="0" rtlCol="0" anchor="t"/>
          <a:lstStyle/>
          <a:p>
            <a:pPr indent="0" marL="0">
              <a:buNone/>
            </a:pPr>
            <a:r>
              <a:rPr lang="en-US" sz="1200" dirty="0">
                <a:solidFill>
                  <a:schemeClr val="bg1"/>
                </a:solidFill>
              </a:rPr>
              <a:t>SKU SR-4468 · Banarasi silk, wine</a:t>
            </a:r>
            <a:endParaRPr lang="en-US" sz="1200" dirty="0"/>
          </a:p>
        </p:txBody>
      </p:sp>
      <p:sp>
        <p:nvSpPr>
          <p:cNvPr id="10" name="A_v_157"/>
          <p:cNvSpPr txBox="1"/>
          <p:nvPr/>
        </p:nvSpPr>
        <p:spPr>
          <a:xfrm>
            <a:off x="7863840" y="1938528"/>
            <a:ext cx="685800" cy="274320"/>
          </a:xfrm>
          <a:prstGeom prst="rect">
            <a:avLst/>
          </a:prstGeom>
          <a:noFill/>
          <a:ln/>
        </p:spPr>
        <p:txBody>
          <a:bodyPr wrap="square" lIns="0" tIns="0" rIns="0" bIns="0" rtlCol="0" anchor="t"/>
          <a:lstStyle/>
          <a:p>
            <a:pPr algn="r" indent="0" marL="0">
              <a:buNone/>
            </a:pPr>
            <a:r>
              <a:rPr lang="en-US" sz="1300" b="1" dirty="0">
                <a:solidFill>
                  <a:schemeClr val="accent1"/>
                </a:solidFill>
              </a:rPr>
              <a:t>93%</a:t>
            </a:r>
            <a:endParaRPr lang="en-US" sz="1300" dirty="0"/>
          </a:p>
        </p:txBody>
      </p:sp>
      <p:sp>
        <p:nvSpPr>
          <p:cNvPr id="11" name="A_cd_158"/>
          <p:cNvSpPr/>
          <p:nvPr/>
        </p:nvSpPr>
        <p:spPr>
          <a:xfrm>
            <a:off x="4937760" y="2432304"/>
            <a:ext cx="3749040" cy="512064"/>
          </a:xfrm>
          <a:prstGeom prst="roundRect">
            <a:avLst>
              <a:gd name="adj" fmla="val 14286"/>
            </a:avLst>
          </a:prstGeom>
          <a:solidFill>
            <a:schemeClr val="tx2"/>
          </a:solidFill>
          <a:ln w="9525">
            <a:solidFill>
              <a:srgbClr val="2E2E36"/>
            </a:solidFill>
            <a:prstDash val="solid"/>
          </a:ln>
        </p:spPr>
      </p:sp>
      <p:sp>
        <p:nvSpPr>
          <p:cNvPr id="12" name="A_v_159"/>
          <p:cNvSpPr txBox="1"/>
          <p:nvPr/>
        </p:nvSpPr>
        <p:spPr>
          <a:xfrm>
            <a:off x="5120640" y="2560320"/>
            <a:ext cx="2743200" cy="274320"/>
          </a:xfrm>
          <a:prstGeom prst="rect">
            <a:avLst/>
          </a:prstGeom>
          <a:noFill/>
          <a:ln/>
        </p:spPr>
        <p:txBody>
          <a:bodyPr wrap="square" lIns="0" tIns="0" rIns="0" bIns="0" rtlCol="0" anchor="t"/>
          <a:lstStyle/>
          <a:p>
            <a:pPr indent="0" marL="0">
              <a:buNone/>
            </a:pPr>
            <a:r>
              <a:rPr lang="en-US" sz="1200" dirty="0">
                <a:solidFill>
                  <a:schemeClr val="bg1"/>
                </a:solidFill>
              </a:rPr>
              <a:t>SKU SR-3902 · Kanjivaram, maroon</a:t>
            </a:r>
            <a:endParaRPr lang="en-US" sz="1200" dirty="0"/>
          </a:p>
        </p:txBody>
      </p:sp>
      <p:sp>
        <p:nvSpPr>
          <p:cNvPr id="13" name="A_v_160"/>
          <p:cNvSpPr txBox="1"/>
          <p:nvPr/>
        </p:nvSpPr>
        <p:spPr>
          <a:xfrm>
            <a:off x="7863840" y="2560320"/>
            <a:ext cx="685800" cy="274320"/>
          </a:xfrm>
          <a:prstGeom prst="rect">
            <a:avLst/>
          </a:prstGeom>
          <a:noFill/>
          <a:ln/>
        </p:spPr>
        <p:txBody>
          <a:bodyPr wrap="square" lIns="0" tIns="0" rIns="0" bIns="0" rtlCol="0" anchor="t"/>
          <a:lstStyle/>
          <a:p>
            <a:pPr algn="r" indent="0" marL="0">
              <a:buNone/>
            </a:pPr>
            <a:r>
              <a:rPr lang="en-US" sz="1300" b="1" dirty="0">
                <a:solidFill>
                  <a:schemeClr val="accent1"/>
                </a:solidFill>
              </a:rPr>
              <a:t>88%</a:t>
            </a:r>
            <a:endParaRPr lang="en-US" sz="1300" dirty="0"/>
          </a:p>
        </p:txBody>
      </p:sp>
      <p:sp>
        <p:nvSpPr>
          <p:cNvPr id="14" name="A_vd_161"/>
          <p:cNvSpPr txBox="1"/>
          <p:nvPr/>
        </p:nvSpPr>
        <p:spPr>
          <a:xfrm>
            <a:off x="4937760" y="3108960"/>
            <a:ext cx="3749040" cy="1371600"/>
          </a:xfrm>
          <a:prstGeom prst="rect">
            <a:avLst/>
          </a:prstGeom>
          <a:noFill/>
          <a:ln/>
        </p:spPr>
        <p:txBody>
          <a:bodyPr wrap="square" lIns="0" tIns="0" rIns="0" bIns="0" rtlCol="0" anchor="t"/>
          <a:lstStyle/>
          <a:p>
            <a:pPr indent="0" marL="0">
              <a:buNone/>
            </a:pPr>
            <a:r>
              <a:rPr lang="en-US" sz="1300" dirty="0">
                <a:solidFill>
                  <a:schemeClr val="bg2"/>
                </a:solidFill>
              </a:rPr>
              <a:t>When product or SKU images are kept in the ERP, a customer, vendor or manager can send any photo and get the closest matches with stock and price — for faster order conversion, information exchange and decisions.</a:t>
            </a:r>
            <a:endParaRPr lang="en-US" sz="13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AI that serves your customers around the clock</a:t>
            </a:r>
            <a:endParaRPr lang="en-US" sz="2600" dirty="0"/>
          </a:p>
        </p:txBody>
      </p:sp>
      <p:sp>
        <p:nvSpPr>
          <p:cNvPr id="3" name="A_cd_162"/>
          <p:cNvSpPr/>
          <p:nvPr/>
        </p:nvSpPr>
        <p:spPr>
          <a:xfrm>
            <a:off x="457200" y="1188720"/>
            <a:ext cx="1965960" cy="3337560"/>
          </a:xfrm>
          <a:prstGeom prst="roundRect">
            <a:avLst>
              <a:gd name="adj" fmla="val 3721"/>
            </a:avLst>
          </a:prstGeom>
          <a:solidFill>
            <a:schemeClr val="tx2"/>
          </a:solidFill>
          <a:ln w="9525">
            <a:solidFill>
              <a:srgbClr val="2E2E36"/>
            </a:solidFill>
            <a:prstDash val="solid"/>
          </a:ln>
        </p:spPr>
      </p:sp>
      <p:pic>
        <p:nvPicPr>
          <p:cNvPr id="4" name="A_im_163" descr="/tmp/claude-1001/-var-www-vhosts-merciglobalteam/458c27f0-671d-48e8-803f-cbd879a30373/scratchpad/deckimg/payment.jpg">    </p:cNvPr>
          <p:cNvPicPr>
            <a:picLocks noChangeAspect="1"/>
          </p:cNvPicPr>
          <p:nvPr/>
        </p:nvPicPr>
        <p:blipFill>
          <a:blip r:embed="rId1"/>
          <a:srcRect l="0" r="0" t="0" b="0"/>
          <a:stretch/>
        </p:blipFill>
        <p:spPr>
          <a:xfrm>
            <a:off x="457200" y="1188720"/>
            <a:ext cx="1965960" cy="1188720"/>
          </a:xfrm>
          <a:prstGeom prst="rect">
            <a:avLst/>
          </a:prstGeom>
        </p:spPr>
      </p:pic>
      <p:sp>
        <p:nvSpPr>
          <p:cNvPr id="5" name="A_t_164"/>
          <p:cNvSpPr txBox="1"/>
          <p:nvPr/>
        </p:nvSpPr>
        <p:spPr>
          <a:xfrm>
            <a:off x="594360" y="2487168"/>
            <a:ext cx="1737360" cy="457200"/>
          </a:xfrm>
          <a:prstGeom prst="rect">
            <a:avLst/>
          </a:prstGeom>
          <a:noFill/>
          <a:ln/>
        </p:spPr>
        <p:txBody>
          <a:bodyPr wrap="square" lIns="0" tIns="0" rIns="0" bIns="0" rtlCol="0" anchor="t"/>
          <a:lstStyle/>
          <a:p>
            <a:pPr indent="0" marL="0">
              <a:buNone/>
            </a:pPr>
            <a:r>
              <a:rPr lang="en-US" sz="1400" b="1" dirty="0">
                <a:solidFill>
                  <a:schemeClr val="bg1"/>
                </a:solidFill>
              </a:rPr>
              <a:t>AI Chatbot</a:t>
            </a:r>
            <a:endParaRPr lang="en-US" sz="1400" dirty="0"/>
          </a:p>
        </p:txBody>
      </p:sp>
      <p:sp>
        <p:nvSpPr>
          <p:cNvPr id="6" name="A_p_165"/>
          <p:cNvSpPr txBox="1"/>
          <p:nvPr/>
        </p:nvSpPr>
        <p:spPr>
          <a:xfrm>
            <a:off x="594360" y="2971800"/>
            <a:ext cx="1737360" cy="1463040"/>
          </a:xfrm>
          <a:prstGeom prst="rect">
            <a:avLst/>
          </a:prstGeom>
          <a:noFill/>
          <a:ln/>
        </p:spPr>
        <p:txBody>
          <a:bodyPr wrap="square" lIns="0" tIns="0" rIns="0" bIns="0" rtlCol="0" anchor="t"/>
          <a:lstStyle/>
          <a:p>
            <a:pPr marL="127000" indent="-127000">
              <a:spcAft>
                <a:spcPts val="400"/>
              </a:spcAft>
              <a:buSzPct val="100000"/>
              <a:buChar char="•"/>
            </a:pPr>
            <a:r>
              <a:rPr lang="en-US" sz="1100" dirty="0">
                <a:solidFill>
                  <a:schemeClr val="bg2"/>
                </a:solidFill>
              </a:rPr>
              <a:t>Ledgers, dues, invoice copies, stock and order status</a:t>
            </a:r>
            <a:endParaRPr lang="en-US" sz="1100" dirty="0"/>
          </a:p>
          <a:p>
            <a:pPr marL="127000" indent="-127000">
              <a:spcAft>
                <a:spcPts val="400"/>
              </a:spcAft>
              <a:buSzPct val="100000"/>
              <a:buChar char="•"/>
            </a:pPr>
            <a:r>
              <a:rPr lang="en-US" sz="1100" dirty="0">
                <a:solidFill>
                  <a:schemeClr val="bg2"/>
                </a:solidFill>
              </a:rPr>
              <a:t>Takes orders, confirmations and payment proofs</a:t>
            </a:r>
            <a:endParaRPr lang="en-US" sz="1100" dirty="0"/>
          </a:p>
          <a:p>
            <a:pPr marL="127000" indent="-127000">
              <a:spcAft>
                <a:spcPts val="400"/>
              </a:spcAft>
              <a:buSzPct val="100000"/>
              <a:buChar char="•"/>
            </a:pPr>
            <a:r>
              <a:rPr lang="en-US" sz="1100" dirty="0">
                <a:solidFill>
                  <a:schemeClr val="bg2"/>
                </a:solidFill>
              </a:rPr>
              <a:t>Raises a ticket when something needs a person</a:t>
            </a:r>
            <a:endParaRPr lang="en-US" sz="1100" dirty="0"/>
          </a:p>
        </p:txBody>
      </p:sp>
      <p:sp>
        <p:nvSpPr>
          <p:cNvPr id="7" name="A_cd_166"/>
          <p:cNvSpPr/>
          <p:nvPr/>
        </p:nvSpPr>
        <p:spPr>
          <a:xfrm>
            <a:off x="2560320" y="1188720"/>
            <a:ext cx="1965960" cy="3337560"/>
          </a:xfrm>
          <a:prstGeom prst="roundRect">
            <a:avLst>
              <a:gd name="adj" fmla="val 3721"/>
            </a:avLst>
          </a:prstGeom>
          <a:solidFill>
            <a:schemeClr val="tx2"/>
          </a:solidFill>
          <a:ln w="9525">
            <a:solidFill>
              <a:srgbClr val="2E2E36"/>
            </a:solidFill>
            <a:prstDash val="solid"/>
          </a:ln>
        </p:spPr>
      </p:sp>
      <p:pic>
        <p:nvPicPr>
          <p:cNvPr id="8" name="A_im_167" descr="/tmp/claude-1001/-var-www-vhosts-merciglobalteam/458c27f0-671d-48e8-803f-cbd879a30373/scratchpad/deckimg/avatar.jpg">    </p:cNvPr>
          <p:cNvPicPr>
            <a:picLocks noChangeAspect="1"/>
          </p:cNvPicPr>
          <p:nvPr/>
        </p:nvPicPr>
        <p:blipFill>
          <a:blip r:embed="rId2"/>
          <a:srcRect l="0" r="0" t="0" b="0"/>
          <a:stretch/>
        </p:blipFill>
        <p:spPr>
          <a:xfrm>
            <a:off x="2560320" y="1188720"/>
            <a:ext cx="1965960" cy="1188720"/>
          </a:xfrm>
          <a:prstGeom prst="rect">
            <a:avLst/>
          </a:prstGeom>
        </p:spPr>
      </p:pic>
      <p:sp>
        <p:nvSpPr>
          <p:cNvPr id="9" name="A_t_168"/>
          <p:cNvSpPr txBox="1"/>
          <p:nvPr/>
        </p:nvSpPr>
        <p:spPr>
          <a:xfrm>
            <a:off x="2697480" y="2487168"/>
            <a:ext cx="1737360" cy="457200"/>
          </a:xfrm>
          <a:prstGeom prst="rect">
            <a:avLst/>
          </a:prstGeom>
          <a:noFill/>
          <a:ln/>
        </p:spPr>
        <p:txBody>
          <a:bodyPr wrap="square" lIns="0" tIns="0" rIns="0" bIns="0" rtlCol="0" anchor="t"/>
          <a:lstStyle/>
          <a:p>
            <a:pPr indent="0" marL="0">
              <a:buNone/>
            </a:pPr>
            <a:r>
              <a:rPr lang="en-US" sz="1400" b="1" dirty="0">
                <a:solidFill>
                  <a:schemeClr val="bg1"/>
                </a:solidFill>
              </a:rPr>
              <a:t>AI LiveAvatar</a:t>
            </a:r>
            <a:endParaRPr lang="en-US" sz="1400" dirty="0"/>
          </a:p>
        </p:txBody>
      </p:sp>
      <p:sp>
        <p:nvSpPr>
          <p:cNvPr id="10" name="A_p_169"/>
          <p:cNvSpPr txBox="1"/>
          <p:nvPr/>
        </p:nvSpPr>
        <p:spPr>
          <a:xfrm>
            <a:off x="2697480" y="2971800"/>
            <a:ext cx="1737360" cy="1463040"/>
          </a:xfrm>
          <a:prstGeom prst="rect">
            <a:avLst/>
          </a:prstGeom>
          <a:noFill/>
          <a:ln/>
        </p:spPr>
        <p:txBody>
          <a:bodyPr wrap="square" lIns="0" tIns="0" rIns="0" bIns="0" rtlCol="0" anchor="t"/>
          <a:lstStyle/>
          <a:p>
            <a:pPr marL="127000" indent="-127000">
              <a:spcAft>
                <a:spcPts val="400"/>
              </a:spcAft>
              <a:buSzPct val="100000"/>
              <a:buChar char="•"/>
            </a:pPr>
            <a:r>
              <a:rPr lang="en-US" sz="1100" dirty="0">
                <a:solidFill>
                  <a:schemeClr val="bg2"/>
                </a:solidFill>
              </a:rPr>
              <a:t>Hindi, Gujarati, English and more</a:t>
            </a:r>
            <a:endParaRPr lang="en-US" sz="1100" dirty="0"/>
          </a:p>
          <a:p>
            <a:pPr marL="127000" indent="-127000">
              <a:spcAft>
                <a:spcPts val="400"/>
              </a:spcAft>
              <a:buSzPct val="100000"/>
              <a:buChar char="•"/>
            </a:pPr>
            <a:r>
              <a:rPr lang="en-US" sz="1100" dirty="0">
                <a:solidFill>
                  <a:schemeClr val="bg2"/>
                </a:solidFill>
              </a:rPr>
              <a:t>Presents products, demos and trainings</a:t>
            </a:r>
            <a:endParaRPr lang="en-US" sz="1100" dirty="0"/>
          </a:p>
          <a:p>
            <a:pPr marL="127000" indent="-127000">
              <a:spcAft>
                <a:spcPts val="400"/>
              </a:spcAft>
              <a:buSzPct val="100000"/>
              <a:buChar char="•"/>
            </a:pPr>
            <a:r>
              <a:rPr lang="en-US" sz="1100" dirty="0">
                <a:solidFill>
                  <a:schemeClr val="bg2"/>
                </a:solidFill>
              </a:rPr>
              <a:t>Answers questions live, grounded in your material</a:t>
            </a:r>
            <a:endParaRPr lang="en-US" sz="1100" dirty="0"/>
          </a:p>
        </p:txBody>
      </p:sp>
      <p:sp>
        <p:nvSpPr>
          <p:cNvPr id="11" name="A_cd_170"/>
          <p:cNvSpPr/>
          <p:nvPr/>
        </p:nvSpPr>
        <p:spPr>
          <a:xfrm>
            <a:off x="4663440" y="1188720"/>
            <a:ext cx="1965960" cy="3337560"/>
          </a:xfrm>
          <a:prstGeom prst="roundRect">
            <a:avLst>
              <a:gd name="adj" fmla="val 3721"/>
            </a:avLst>
          </a:prstGeom>
          <a:solidFill>
            <a:schemeClr val="tx2"/>
          </a:solidFill>
          <a:ln w="9525">
            <a:solidFill>
              <a:srgbClr val="2E2E36"/>
            </a:solidFill>
            <a:prstDash val="solid"/>
          </a:ln>
        </p:spPr>
      </p:sp>
      <p:pic>
        <p:nvPicPr>
          <p:cNvPr id="12" name="A_im_171" descr="/tmp/claude-1001/-var-www-vhosts-merciglobalteam/458c27f0-671d-48e8-803f-cbd879a30373/scratchpad/deckimg/voicecall.jpg">    </p:cNvPr>
          <p:cNvPicPr>
            <a:picLocks noChangeAspect="1"/>
          </p:cNvPicPr>
          <p:nvPr/>
        </p:nvPicPr>
        <p:blipFill>
          <a:blip r:embed="rId3"/>
          <a:srcRect l="0" r="0" t="0" b="0"/>
          <a:stretch/>
        </p:blipFill>
        <p:spPr>
          <a:xfrm>
            <a:off x="4663440" y="1188720"/>
            <a:ext cx="1965960" cy="1188720"/>
          </a:xfrm>
          <a:prstGeom prst="rect">
            <a:avLst/>
          </a:prstGeom>
        </p:spPr>
      </p:pic>
      <p:sp>
        <p:nvSpPr>
          <p:cNvPr id="13" name="A_t_172"/>
          <p:cNvSpPr txBox="1"/>
          <p:nvPr/>
        </p:nvSpPr>
        <p:spPr>
          <a:xfrm>
            <a:off x="4800600" y="2487168"/>
            <a:ext cx="1737360" cy="457200"/>
          </a:xfrm>
          <a:prstGeom prst="rect">
            <a:avLst/>
          </a:prstGeom>
          <a:noFill/>
          <a:ln/>
        </p:spPr>
        <p:txBody>
          <a:bodyPr wrap="square" lIns="0" tIns="0" rIns="0" bIns="0" rtlCol="0" anchor="t"/>
          <a:lstStyle/>
          <a:p>
            <a:pPr indent="0" marL="0">
              <a:buNone/>
            </a:pPr>
            <a:r>
              <a:rPr lang="en-US" sz="1400" b="1" dirty="0">
                <a:solidFill>
                  <a:schemeClr val="bg1"/>
                </a:solidFill>
              </a:rPr>
              <a:t>AI Voice Calls</a:t>
            </a:r>
            <a:endParaRPr lang="en-US" sz="1400" dirty="0"/>
          </a:p>
        </p:txBody>
      </p:sp>
      <p:sp>
        <p:nvSpPr>
          <p:cNvPr id="14" name="A_p_173"/>
          <p:cNvSpPr txBox="1"/>
          <p:nvPr/>
        </p:nvSpPr>
        <p:spPr>
          <a:xfrm>
            <a:off x="4800600" y="2971800"/>
            <a:ext cx="1737360" cy="1463040"/>
          </a:xfrm>
          <a:prstGeom prst="rect">
            <a:avLst/>
          </a:prstGeom>
          <a:noFill/>
          <a:ln/>
        </p:spPr>
        <p:txBody>
          <a:bodyPr wrap="square" lIns="0" tIns="0" rIns="0" bIns="0" rtlCol="0" anchor="t"/>
          <a:lstStyle/>
          <a:p>
            <a:pPr marL="127000" indent="-127000">
              <a:spcAft>
                <a:spcPts val="400"/>
              </a:spcAft>
              <a:buSzPct val="100000"/>
              <a:buChar char="•"/>
            </a:pPr>
            <a:r>
              <a:rPr lang="en-US" sz="1100" dirty="0">
                <a:solidFill>
                  <a:schemeClr val="bg2"/>
                </a:solidFill>
              </a:rPr>
              <a:t>Due reminders with amount and invoice</a:t>
            </a:r>
            <a:endParaRPr lang="en-US" sz="1100" dirty="0"/>
          </a:p>
          <a:p>
            <a:pPr marL="127000" indent="-127000">
              <a:spcAft>
                <a:spcPts val="400"/>
              </a:spcAft>
              <a:buSzPct val="100000"/>
              <a:buChar char="•"/>
            </a:pPr>
            <a:r>
              <a:rPr lang="en-US" sz="1100" dirty="0">
                <a:solidFill>
                  <a:schemeClr val="bg2"/>
                </a:solidFill>
              </a:rPr>
              <a:t>Records the promise-to-pay or dispute</a:t>
            </a:r>
            <a:endParaRPr lang="en-US" sz="1100" dirty="0"/>
          </a:p>
          <a:p>
            <a:pPr marL="127000" indent="-127000">
              <a:spcAft>
                <a:spcPts val="400"/>
              </a:spcAft>
              <a:buSzPct val="100000"/>
              <a:buChar char="•"/>
            </a:pPr>
            <a:r>
              <a:rPr lang="en-US" sz="1100" dirty="0">
                <a:solidFill>
                  <a:schemeClr val="bg2"/>
                </a:solidFill>
              </a:rPr>
              <a:t>Hands over to your team when asked</a:t>
            </a:r>
            <a:endParaRPr lang="en-US" sz="1100" dirty="0"/>
          </a:p>
        </p:txBody>
      </p:sp>
      <p:sp>
        <p:nvSpPr>
          <p:cNvPr id="15" name="A_cd_174"/>
          <p:cNvSpPr/>
          <p:nvPr/>
        </p:nvSpPr>
        <p:spPr>
          <a:xfrm>
            <a:off x="6766560" y="1188720"/>
            <a:ext cx="1965960" cy="3337560"/>
          </a:xfrm>
          <a:prstGeom prst="roundRect">
            <a:avLst>
              <a:gd name="adj" fmla="val 3721"/>
            </a:avLst>
          </a:prstGeom>
          <a:solidFill>
            <a:schemeClr val="tx2"/>
          </a:solidFill>
          <a:ln w="9525">
            <a:solidFill>
              <a:srgbClr val="2E2E36"/>
            </a:solidFill>
            <a:prstDash val="solid"/>
          </a:ln>
        </p:spPr>
      </p:sp>
      <p:pic>
        <p:nvPicPr>
          <p:cNvPr id="16" name="A_im_175" descr="/tmp/claude-1001/-var-www-vhosts-merciglobalteam/458c27f0-671d-48e8-803f-cbd879a30373/scratchpad/deckimg/accounts.jpg">    </p:cNvPr>
          <p:cNvPicPr>
            <a:picLocks noChangeAspect="1"/>
          </p:cNvPicPr>
          <p:nvPr/>
        </p:nvPicPr>
        <p:blipFill>
          <a:blip r:embed="rId4"/>
          <a:srcRect l="0" r="0" t="0" b="0"/>
          <a:stretch/>
        </p:blipFill>
        <p:spPr>
          <a:xfrm>
            <a:off x="6766560" y="1188720"/>
            <a:ext cx="1965960" cy="1188720"/>
          </a:xfrm>
          <a:prstGeom prst="rect">
            <a:avLst/>
          </a:prstGeom>
        </p:spPr>
      </p:pic>
      <p:sp>
        <p:nvSpPr>
          <p:cNvPr id="17" name="A_t_176"/>
          <p:cNvSpPr txBox="1"/>
          <p:nvPr/>
        </p:nvSpPr>
        <p:spPr>
          <a:xfrm>
            <a:off x="6903720" y="2487168"/>
            <a:ext cx="1737360" cy="457200"/>
          </a:xfrm>
          <a:prstGeom prst="rect">
            <a:avLst/>
          </a:prstGeom>
          <a:noFill/>
          <a:ln/>
        </p:spPr>
        <p:txBody>
          <a:bodyPr wrap="square" lIns="0" tIns="0" rIns="0" bIns="0" rtlCol="0" anchor="t"/>
          <a:lstStyle/>
          <a:p>
            <a:pPr indent="0" marL="0">
              <a:buNone/>
            </a:pPr>
            <a:r>
              <a:rPr lang="en-US" sz="1400" b="1" dirty="0">
                <a:solidFill>
                  <a:schemeClr val="bg1"/>
                </a:solidFill>
              </a:rPr>
              <a:t>AI Auto-Fix Support (TTS)</a:t>
            </a:r>
            <a:endParaRPr lang="en-US" sz="1400" dirty="0"/>
          </a:p>
        </p:txBody>
      </p:sp>
      <p:sp>
        <p:nvSpPr>
          <p:cNvPr id="18" name="A_p_177"/>
          <p:cNvSpPr txBox="1"/>
          <p:nvPr/>
        </p:nvSpPr>
        <p:spPr>
          <a:xfrm>
            <a:off x="6903720" y="2971800"/>
            <a:ext cx="1737360" cy="1463040"/>
          </a:xfrm>
          <a:prstGeom prst="rect">
            <a:avLst/>
          </a:prstGeom>
          <a:noFill/>
          <a:ln/>
        </p:spPr>
        <p:txBody>
          <a:bodyPr wrap="square" lIns="0" tIns="0" rIns="0" bIns="0" rtlCol="0" anchor="t"/>
          <a:lstStyle/>
          <a:p>
            <a:pPr marL="127000" indent="-127000">
              <a:spcAft>
                <a:spcPts val="400"/>
              </a:spcAft>
              <a:buSzPct val="100000"/>
              <a:buChar char="•"/>
            </a:pPr>
            <a:r>
              <a:rPr lang="en-US" sz="1100" dirty="0">
                <a:solidFill>
                  <a:schemeClr val="bg2"/>
                </a:solidFill>
              </a:rPr>
              <a:t>Telegram, voice note or Raise Ticket in the ERP</a:t>
            </a:r>
            <a:endParaRPr lang="en-US" sz="1100" dirty="0"/>
          </a:p>
          <a:p>
            <a:pPr marL="127000" indent="-127000">
              <a:spcAft>
                <a:spcPts val="400"/>
              </a:spcAft>
              <a:buSzPct val="100000"/>
              <a:buChar char="•"/>
            </a:pPr>
            <a:r>
              <a:rPr lang="en-US" sz="1100" dirty="0">
                <a:solidFill>
                  <a:schemeClr val="bg2"/>
                </a:solidFill>
              </a:rPr>
              <a:t>Fixed on a copy first, with before/after proof</a:t>
            </a:r>
            <a:endParaRPr lang="en-US" sz="1100" dirty="0"/>
          </a:p>
          <a:p>
            <a:pPr marL="127000" indent="-127000">
              <a:spcAft>
                <a:spcPts val="400"/>
              </a:spcAft>
              <a:buSzPct val="100000"/>
              <a:buChar char="•"/>
            </a:pPr>
            <a:r>
              <a:rPr lang="en-US" sz="1100" dirty="0">
                <a:solidFill>
                  <a:schemeClr val="bg2"/>
                </a:solidFill>
              </a:rPr>
              <a:t>Most fixes land the same day</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8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202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16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3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AI LiveAvatar — answers in your customer's language</a:t>
            </a:r>
            <a:endParaRPr lang="en-US" sz="2600" dirty="0"/>
          </a:p>
        </p:txBody>
      </p:sp>
      <p:pic>
        <p:nvPicPr>
          <p:cNvPr id="3" name="A_im_178" descr="/tmp/claude-1001/-var-www-vhosts-merciglobalteam/458c27f0-671d-48e8-803f-cbd879a30373/scratchpad/deckimg/avatar.jpg">    </p:cNvPr>
          <p:cNvPicPr>
            <a:picLocks noChangeAspect="1"/>
          </p:cNvPicPr>
          <p:nvPr/>
        </p:nvPicPr>
        <p:blipFill>
          <a:blip r:embed="rId1"/>
          <a:srcRect l="0" r="0" t="0" b="0"/>
          <a:stretch/>
        </p:blipFill>
        <p:spPr>
          <a:xfrm>
            <a:off x="4572000" y="1188720"/>
            <a:ext cx="4114800" cy="3291840"/>
          </a:xfrm>
          <a:prstGeom prst="rect">
            <a:avLst/>
          </a:prstGeom>
        </p:spPr>
      </p:pic>
      <p:sp>
        <p:nvSpPr>
          <p:cNvPr id="4" name="A_ic_179"/>
          <p:cNvSpPr/>
          <p:nvPr/>
        </p:nvSpPr>
        <p:spPr>
          <a:xfrm>
            <a:off x="457200" y="1234440"/>
            <a:ext cx="548640" cy="548640"/>
          </a:xfrm>
          <a:prstGeom prst="ellipse">
            <a:avLst/>
          </a:prstGeom>
          <a:solidFill>
            <a:schemeClr val="accent1">
              <a:alpha val="16000"/>
            </a:schemeClr>
          </a:solidFill>
          <a:ln w="9525">
            <a:solidFill>
              <a:srgbClr val="C9A84C">
                <a:alpha val="50000"/>
              </a:srgbClr>
            </a:solidFill>
            <a:prstDash val="solid"/>
          </a:ln>
        </p:spPr>
      </p:sp>
      <p:pic>
        <p:nvPicPr>
          <p:cNvPr id="5" name="A_ig_180" descr="preencoded.png">    </p:cNvPr>
          <p:cNvPicPr>
            <a:picLocks noChangeAspect="1"/>
          </p:cNvPicPr>
          <p:nvPr/>
        </p:nvPicPr>
        <p:blipFill>
          <a:blip r:embed="rId2"/>
          <a:stretch>
            <a:fillRect/>
          </a:stretch>
        </p:blipFill>
        <p:spPr>
          <a:xfrm>
            <a:off x="588874" y="1366114"/>
            <a:ext cx="285293" cy="285293"/>
          </a:xfrm>
          <a:prstGeom prst="rect">
            <a:avLst/>
          </a:prstGeom>
        </p:spPr>
      </p:pic>
      <p:sp>
        <p:nvSpPr>
          <p:cNvPr id="6" name="A_a_181"/>
          <p:cNvSpPr txBox="1"/>
          <p:nvPr/>
        </p:nvSpPr>
        <p:spPr>
          <a:xfrm>
            <a:off x="1188720" y="1188720"/>
            <a:ext cx="3108960" cy="320040"/>
          </a:xfrm>
          <a:prstGeom prst="rect">
            <a:avLst/>
          </a:prstGeom>
          <a:noFill/>
          <a:ln/>
        </p:spPr>
        <p:txBody>
          <a:bodyPr wrap="square" lIns="0" tIns="0" rIns="0" bIns="0" rtlCol="0" anchor="t"/>
          <a:lstStyle/>
          <a:p>
            <a:pPr indent="0" marL="0">
              <a:buNone/>
            </a:pPr>
            <a:r>
              <a:rPr lang="en-US" sz="1500" b="1" dirty="0">
                <a:solidFill>
                  <a:schemeClr val="bg1"/>
                </a:solidFill>
              </a:rPr>
              <a:t>Speaks their language</a:t>
            </a:r>
            <a:endParaRPr lang="en-US" sz="1500" dirty="0"/>
          </a:p>
        </p:txBody>
      </p:sp>
      <p:sp>
        <p:nvSpPr>
          <p:cNvPr id="7" name="A_a_182"/>
          <p:cNvSpPr txBox="1"/>
          <p:nvPr/>
        </p:nvSpPr>
        <p:spPr>
          <a:xfrm>
            <a:off x="1188720" y="1536192"/>
            <a:ext cx="3108960" cy="640080"/>
          </a:xfrm>
          <a:prstGeom prst="rect">
            <a:avLst/>
          </a:prstGeom>
          <a:noFill/>
          <a:ln/>
        </p:spPr>
        <p:txBody>
          <a:bodyPr wrap="square" lIns="0" tIns="0" rIns="0" bIns="0" rtlCol="0" anchor="t"/>
          <a:lstStyle/>
          <a:p>
            <a:pPr indent="0" marL="0">
              <a:buNone/>
            </a:pPr>
            <a:r>
              <a:rPr lang="en-US" sz="1200" dirty="0">
                <a:solidFill>
                  <a:schemeClr val="bg2"/>
                </a:solidFill>
              </a:rPr>
              <a:t>Hindi, Gujarati, English and more — it listens and replies by voice.</a:t>
            </a:r>
            <a:endParaRPr lang="en-US" sz="1200" dirty="0"/>
          </a:p>
        </p:txBody>
      </p:sp>
      <p:sp>
        <p:nvSpPr>
          <p:cNvPr id="8" name="A_ic_183"/>
          <p:cNvSpPr/>
          <p:nvPr/>
        </p:nvSpPr>
        <p:spPr>
          <a:xfrm>
            <a:off x="457200" y="2331720"/>
            <a:ext cx="548640" cy="548640"/>
          </a:xfrm>
          <a:prstGeom prst="ellipse">
            <a:avLst/>
          </a:prstGeom>
          <a:solidFill>
            <a:schemeClr val="accent1">
              <a:alpha val="16000"/>
            </a:schemeClr>
          </a:solidFill>
          <a:ln w="9525">
            <a:solidFill>
              <a:srgbClr val="C9A84C">
                <a:alpha val="50000"/>
              </a:srgbClr>
            </a:solidFill>
            <a:prstDash val="solid"/>
          </a:ln>
        </p:spPr>
      </p:sp>
      <p:pic>
        <p:nvPicPr>
          <p:cNvPr id="9" name="A_ig_184" descr="preencoded.png">    </p:cNvPr>
          <p:cNvPicPr>
            <a:picLocks noChangeAspect="1"/>
          </p:cNvPicPr>
          <p:nvPr/>
        </p:nvPicPr>
        <p:blipFill>
          <a:blip r:embed="rId3"/>
          <a:stretch>
            <a:fillRect/>
          </a:stretch>
        </p:blipFill>
        <p:spPr>
          <a:xfrm>
            <a:off x="588874" y="2463394"/>
            <a:ext cx="285293" cy="285293"/>
          </a:xfrm>
          <a:prstGeom prst="rect">
            <a:avLst/>
          </a:prstGeom>
        </p:spPr>
      </p:pic>
      <p:sp>
        <p:nvSpPr>
          <p:cNvPr id="10" name="A_a_185"/>
          <p:cNvSpPr txBox="1"/>
          <p:nvPr/>
        </p:nvSpPr>
        <p:spPr>
          <a:xfrm>
            <a:off x="1188720" y="2286000"/>
            <a:ext cx="3108960" cy="320040"/>
          </a:xfrm>
          <a:prstGeom prst="rect">
            <a:avLst/>
          </a:prstGeom>
          <a:noFill/>
          <a:ln/>
        </p:spPr>
        <p:txBody>
          <a:bodyPr wrap="square" lIns="0" tIns="0" rIns="0" bIns="0" rtlCol="0" anchor="t"/>
          <a:lstStyle/>
          <a:p>
            <a:pPr indent="0" marL="0">
              <a:buNone/>
            </a:pPr>
            <a:r>
              <a:rPr lang="en-US" sz="1500" b="1" dirty="0">
                <a:solidFill>
                  <a:schemeClr val="bg1"/>
                </a:solidFill>
              </a:rPr>
              <a:t>Presents and demonstrates</a:t>
            </a:r>
            <a:endParaRPr lang="en-US" sz="1500" dirty="0"/>
          </a:p>
        </p:txBody>
      </p:sp>
      <p:sp>
        <p:nvSpPr>
          <p:cNvPr id="11" name="A_a_186"/>
          <p:cNvSpPr txBox="1"/>
          <p:nvPr/>
        </p:nvSpPr>
        <p:spPr>
          <a:xfrm>
            <a:off x="1188720" y="2633472"/>
            <a:ext cx="3108960" cy="640080"/>
          </a:xfrm>
          <a:prstGeom prst="rect">
            <a:avLst/>
          </a:prstGeom>
          <a:noFill/>
          <a:ln/>
        </p:spPr>
        <p:txBody>
          <a:bodyPr wrap="square" lIns="0" tIns="0" rIns="0" bIns="0" rtlCol="0" anchor="t"/>
          <a:lstStyle/>
          <a:p>
            <a:pPr indent="0" marL="0">
              <a:buNone/>
            </a:pPr>
            <a:r>
              <a:rPr lang="en-US" sz="1200" dirty="0">
                <a:solidFill>
                  <a:schemeClr val="bg2"/>
                </a:solidFill>
              </a:rPr>
              <a:t>Products, demos and trainings, slide by slide, without a presenter in the room.</a:t>
            </a:r>
            <a:endParaRPr lang="en-US" sz="1200" dirty="0"/>
          </a:p>
        </p:txBody>
      </p:sp>
      <p:sp>
        <p:nvSpPr>
          <p:cNvPr id="12" name="A_ic_187"/>
          <p:cNvSpPr/>
          <p:nvPr/>
        </p:nvSpPr>
        <p:spPr>
          <a:xfrm>
            <a:off x="457200" y="3429000"/>
            <a:ext cx="548640" cy="548640"/>
          </a:xfrm>
          <a:prstGeom prst="ellipse">
            <a:avLst/>
          </a:prstGeom>
          <a:solidFill>
            <a:schemeClr val="accent1">
              <a:alpha val="16000"/>
            </a:schemeClr>
          </a:solidFill>
          <a:ln w="9525">
            <a:solidFill>
              <a:srgbClr val="C9A84C">
                <a:alpha val="50000"/>
              </a:srgbClr>
            </a:solidFill>
            <a:prstDash val="solid"/>
          </a:ln>
        </p:spPr>
      </p:sp>
      <p:pic>
        <p:nvPicPr>
          <p:cNvPr id="13" name="A_ig_188" descr="preencoded.png">    </p:cNvPr>
          <p:cNvPicPr>
            <a:picLocks noChangeAspect="1"/>
          </p:cNvPicPr>
          <p:nvPr/>
        </p:nvPicPr>
        <p:blipFill>
          <a:blip r:embed="rId4"/>
          <a:stretch>
            <a:fillRect/>
          </a:stretch>
        </p:blipFill>
        <p:spPr>
          <a:xfrm>
            <a:off x="588874" y="3560674"/>
            <a:ext cx="285293" cy="285293"/>
          </a:xfrm>
          <a:prstGeom prst="rect">
            <a:avLst/>
          </a:prstGeom>
        </p:spPr>
      </p:pic>
      <p:sp>
        <p:nvSpPr>
          <p:cNvPr id="14" name="A_a_189"/>
          <p:cNvSpPr txBox="1"/>
          <p:nvPr/>
        </p:nvSpPr>
        <p:spPr>
          <a:xfrm>
            <a:off x="1188720" y="3383280"/>
            <a:ext cx="3108960" cy="320040"/>
          </a:xfrm>
          <a:prstGeom prst="rect">
            <a:avLst/>
          </a:prstGeom>
          <a:noFill/>
          <a:ln/>
        </p:spPr>
        <p:txBody>
          <a:bodyPr wrap="square" lIns="0" tIns="0" rIns="0" bIns="0" rtlCol="0" anchor="t"/>
          <a:lstStyle/>
          <a:p>
            <a:pPr indent="0" marL="0">
              <a:buNone/>
            </a:pPr>
            <a:r>
              <a:rPr lang="en-US" sz="1500" b="1" dirty="0">
                <a:solidFill>
                  <a:schemeClr val="bg1"/>
                </a:solidFill>
              </a:rPr>
              <a:t>Answers live</a:t>
            </a:r>
            <a:endParaRPr lang="en-US" sz="1500" dirty="0"/>
          </a:p>
        </p:txBody>
      </p:sp>
      <p:sp>
        <p:nvSpPr>
          <p:cNvPr id="15" name="A_a_190"/>
          <p:cNvSpPr txBox="1"/>
          <p:nvPr/>
        </p:nvSpPr>
        <p:spPr>
          <a:xfrm>
            <a:off x="1188720" y="3730752"/>
            <a:ext cx="3108960" cy="640080"/>
          </a:xfrm>
          <a:prstGeom prst="rect">
            <a:avLst/>
          </a:prstGeom>
          <a:noFill/>
          <a:ln/>
        </p:spPr>
        <p:txBody>
          <a:bodyPr wrap="square" lIns="0" tIns="0" rIns="0" bIns="0" rtlCol="0" anchor="t"/>
          <a:lstStyle/>
          <a:p>
            <a:pPr indent="0" marL="0">
              <a:buNone/>
            </a:pPr>
            <a:r>
              <a:rPr lang="en-US" sz="1200" dirty="0">
                <a:solidFill>
                  <a:schemeClr val="bg2"/>
                </a:solidFill>
              </a:rPr>
              <a:t>Questions are answered on the spot, grounded in your own material.</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8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TTS — our support desk works autonomously, 24×7</a:t>
            </a:r>
            <a:endParaRPr lang="en-US" sz="2600" dirty="0"/>
          </a:p>
        </p:txBody>
      </p:sp>
      <p:sp>
        <p:nvSpPr>
          <p:cNvPr id="3" name="A_cd_191"/>
          <p:cNvSpPr/>
          <p:nvPr/>
        </p:nvSpPr>
        <p:spPr>
          <a:xfrm>
            <a:off x="457200" y="1234440"/>
            <a:ext cx="1280160" cy="2194560"/>
          </a:xfrm>
          <a:prstGeom prst="roundRect">
            <a:avLst>
              <a:gd name="adj" fmla="val 5714"/>
            </a:avLst>
          </a:prstGeom>
          <a:solidFill>
            <a:schemeClr val="tx2"/>
          </a:solidFill>
          <a:ln w="9525">
            <a:solidFill>
              <a:srgbClr val="2E2E36"/>
            </a:solidFill>
            <a:prstDash val="solid"/>
          </a:ln>
        </p:spPr>
      </p:sp>
      <p:sp>
        <p:nvSpPr>
          <p:cNvPr id="4" name="A_ic_192"/>
          <p:cNvSpPr/>
          <p:nvPr/>
        </p:nvSpPr>
        <p:spPr>
          <a:xfrm>
            <a:off x="822960"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5" name="A_ig_193" descr="preencoded.png">    </p:cNvPr>
          <p:cNvPicPr>
            <a:picLocks noChangeAspect="1"/>
          </p:cNvPicPr>
          <p:nvPr/>
        </p:nvPicPr>
        <p:blipFill>
          <a:blip r:embed="rId1"/>
          <a:stretch>
            <a:fillRect/>
          </a:stretch>
        </p:blipFill>
        <p:spPr>
          <a:xfrm>
            <a:off x="954634" y="1548994"/>
            <a:ext cx="285293" cy="285293"/>
          </a:xfrm>
          <a:prstGeom prst="rect">
            <a:avLst/>
          </a:prstGeom>
        </p:spPr>
      </p:pic>
      <p:sp>
        <p:nvSpPr>
          <p:cNvPr id="6" name="A_t_194"/>
          <p:cNvSpPr txBox="1"/>
          <p:nvPr/>
        </p:nvSpPr>
        <p:spPr>
          <a:xfrm>
            <a:off x="548640"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Report</a:t>
            </a:r>
            <a:endParaRPr lang="en-US" sz="1300" dirty="0"/>
          </a:p>
        </p:txBody>
      </p:sp>
      <p:sp>
        <p:nvSpPr>
          <p:cNvPr id="7" name="A_t_195"/>
          <p:cNvSpPr txBox="1"/>
          <p:nvPr/>
        </p:nvSpPr>
        <p:spPr>
          <a:xfrm>
            <a:off x="548640"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Telegram, voice note or Raise Ticket</a:t>
            </a:r>
            <a:endParaRPr lang="en-US" sz="1100" dirty="0"/>
          </a:p>
        </p:txBody>
      </p:sp>
      <p:sp>
        <p:nvSpPr>
          <p:cNvPr id="8" name="A_cd_196"/>
          <p:cNvSpPr/>
          <p:nvPr/>
        </p:nvSpPr>
        <p:spPr>
          <a:xfrm>
            <a:off x="1856232" y="1234440"/>
            <a:ext cx="1280160" cy="2194560"/>
          </a:xfrm>
          <a:prstGeom prst="roundRect">
            <a:avLst>
              <a:gd name="adj" fmla="val 5714"/>
            </a:avLst>
          </a:prstGeom>
          <a:solidFill>
            <a:schemeClr val="tx2"/>
          </a:solidFill>
          <a:ln w="9525">
            <a:solidFill>
              <a:srgbClr val="2E2E36"/>
            </a:solidFill>
            <a:prstDash val="solid"/>
          </a:ln>
        </p:spPr>
      </p:sp>
      <p:sp>
        <p:nvSpPr>
          <p:cNvPr id="9" name="A_ic_197"/>
          <p:cNvSpPr/>
          <p:nvPr/>
        </p:nvSpPr>
        <p:spPr>
          <a:xfrm>
            <a:off x="2221992"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10" name="A_ig_198" descr="preencoded.png">    </p:cNvPr>
          <p:cNvPicPr>
            <a:picLocks noChangeAspect="1"/>
          </p:cNvPicPr>
          <p:nvPr/>
        </p:nvPicPr>
        <p:blipFill>
          <a:blip r:embed="rId2"/>
          <a:stretch>
            <a:fillRect/>
          </a:stretch>
        </p:blipFill>
        <p:spPr>
          <a:xfrm>
            <a:off x="2353666" y="1548994"/>
            <a:ext cx="285293" cy="285293"/>
          </a:xfrm>
          <a:prstGeom prst="rect">
            <a:avLst/>
          </a:prstGeom>
        </p:spPr>
      </p:pic>
      <p:sp>
        <p:nvSpPr>
          <p:cNvPr id="11" name="A_t_199"/>
          <p:cNvSpPr txBox="1"/>
          <p:nvPr/>
        </p:nvSpPr>
        <p:spPr>
          <a:xfrm>
            <a:off x="1947672"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Logged</a:t>
            </a:r>
            <a:endParaRPr lang="en-US" sz="1300" dirty="0"/>
          </a:p>
        </p:txBody>
      </p:sp>
      <p:sp>
        <p:nvSpPr>
          <p:cNvPr id="12" name="A_t_200"/>
          <p:cNvSpPr txBox="1"/>
          <p:nvPr/>
        </p:nvSpPr>
        <p:spPr>
          <a:xfrm>
            <a:off x="1947672"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Ticket number back at once</a:t>
            </a:r>
            <a:endParaRPr lang="en-US" sz="1100" dirty="0"/>
          </a:p>
        </p:txBody>
      </p:sp>
      <p:sp>
        <p:nvSpPr>
          <p:cNvPr id="13" name="A_cd_201"/>
          <p:cNvSpPr/>
          <p:nvPr/>
        </p:nvSpPr>
        <p:spPr>
          <a:xfrm>
            <a:off x="3255264" y="1234440"/>
            <a:ext cx="1280160" cy="2194560"/>
          </a:xfrm>
          <a:prstGeom prst="roundRect">
            <a:avLst>
              <a:gd name="adj" fmla="val 5714"/>
            </a:avLst>
          </a:prstGeom>
          <a:solidFill>
            <a:schemeClr val="tx2"/>
          </a:solidFill>
          <a:ln w="9525">
            <a:solidFill>
              <a:srgbClr val="2E2E36"/>
            </a:solidFill>
            <a:prstDash val="solid"/>
          </a:ln>
        </p:spPr>
      </p:sp>
      <p:sp>
        <p:nvSpPr>
          <p:cNvPr id="14" name="A_ic_202"/>
          <p:cNvSpPr/>
          <p:nvPr/>
        </p:nvSpPr>
        <p:spPr>
          <a:xfrm>
            <a:off x="3621024"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15" name="A_ig_203" descr="preencoded.png">    </p:cNvPr>
          <p:cNvPicPr>
            <a:picLocks noChangeAspect="1"/>
          </p:cNvPicPr>
          <p:nvPr/>
        </p:nvPicPr>
        <p:blipFill>
          <a:blip r:embed="rId3"/>
          <a:stretch>
            <a:fillRect/>
          </a:stretch>
        </p:blipFill>
        <p:spPr>
          <a:xfrm>
            <a:off x="3752698" y="1548994"/>
            <a:ext cx="285293" cy="285293"/>
          </a:xfrm>
          <a:prstGeom prst="rect">
            <a:avLst/>
          </a:prstGeom>
        </p:spPr>
      </p:pic>
      <p:sp>
        <p:nvSpPr>
          <p:cNvPr id="16" name="A_t_204"/>
          <p:cNvSpPr txBox="1"/>
          <p:nvPr/>
        </p:nvSpPr>
        <p:spPr>
          <a:xfrm>
            <a:off x="3346704"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Reproduced</a:t>
            </a:r>
            <a:endParaRPr lang="en-US" sz="1300" dirty="0"/>
          </a:p>
        </p:txBody>
      </p:sp>
      <p:sp>
        <p:nvSpPr>
          <p:cNvPr id="17" name="A_t_205"/>
          <p:cNvSpPr txBox="1"/>
          <p:nvPr/>
        </p:nvSpPr>
        <p:spPr>
          <a:xfrm>
            <a:off x="3346704"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On a copy of your ERP, never live data</a:t>
            </a:r>
            <a:endParaRPr lang="en-US" sz="1100" dirty="0"/>
          </a:p>
        </p:txBody>
      </p:sp>
      <p:sp>
        <p:nvSpPr>
          <p:cNvPr id="18" name="A_cd_206"/>
          <p:cNvSpPr/>
          <p:nvPr/>
        </p:nvSpPr>
        <p:spPr>
          <a:xfrm>
            <a:off x="4654296" y="1234440"/>
            <a:ext cx="1280160" cy="2194560"/>
          </a:xfrm>
          <a:prstGeom prst="roundRect">
            <a:avLst>
              <a:gd name="adj" fmla="val 5714"/>
            </a:avLst>
          </a:prstGeom>
          <a:solidFill>
            <a:schemeClr val="tx2"/>
          </a:solidFill>
          <a:ln w="9525">
            <a:solidFill>
              <a:srgbClr val="2E2E36"/>
            </a:solidFill>
            <a:prstDash val="solid"/>
          </a:ln>
        </p:spPr>
      </p:sp>
      <p:sp>
        <p:nvSpPr>
          <p:cNvPr id="19" name="A_ic_207"/>
          <p:cNvSpPr/>
          <p:nvPr/>
        </p:nvSpPr>
        <p:spPr>
          <a:xfrm>
            <a:off x="5020056"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20" name="A_ig_208" descr="preencoded.png">    </p:cNvPr>
          <p:cNvPicPr>
            <a:picLocks noChangeAspect="1"/>
          </p:cNvPicPr>
          <p:nvPr/>
        </p:nvPicPr>
        <p:blipFill>
          <a:blip r:embed="rId4"/>
          <a:stretch>
            <a:fillRect/>
          </a:stretch>
        </p:blipFill>
        <p:spPr>
          <a:xfrm>
            <a:off x="5151730" y="1548994"/>
            <a:ext cx="285293" cy="285293"/>
          </a:xfrm>
          <a:prstGeom prst="rect">
            <a:avLst/>
          </a:prstGeom>
        </p:spPr>
      </p:pic>
      <p:sp>
        <p:nvSpPr>
          <p:cNvPr id="21" name="A_t_209"/>
          <p:cNvSpPr txBox="1"/>
          <p:nvPr/>
        </p:nvSpPr>
        <p:spPr>
          <a:xfrm>
            <a:off x="4745736"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Fixed &amp; tested</a:t>
            </a:r>
            <a:endParaRPr lang="en-US" sz="1300" dirty="0"/>
          </a:p>
        </p:txBody>
      </p:sp>
      <p:sp>
        <p:nvSpPr>
          <p:cNvPr id="22" name="A_t_210"/>
          <p:cNvSpPr txBox="1"/>
          <p:nvPr/>
        </p:nvSpPr>
        <p:spPr>
          <a:xfrm>
            <a:off x="4745736"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Before/after screenshots as proof</a:t>
            </a:r>
            <a:endParaRPr lang="en-US" sz="1100" dirty="0"/>
          </a:p>
        </p:txBody>
      </p:sp>
      <p:sp>
        <p:nvSpPr>
          <p:cNvPr id="23" name="A_cd_211"/>
          <p:cNvSpPr/>
          <p:nvPr/>
        </p:nvSpPr>
        <p:spPr>
          <a:xfrm>
            <a:off x="6053328" y="1234440"/>
            <a:ext cx="1280160" cy="2194560"/>
          </a:xfrm>
          <a:prstGeom prst="roundRect">
            <a:avLst>
              <a:gd name="adj" fmla="val 5714"/>
            </a:avLst>
          </a:prstGeom>
          <a:solidFill>
            <a:schemeClr val="tx2"/>
          </a:solidFill>
          <a:ln w="9525">
            <a:solidFill>
              <a:srgbClr val="2E2E36"/>
            </a:solidFill>
            <a:prstDash val="solid"/>
          </a:ln>
        </p:spPr>
      </p:sp>
      <p:sp>
        <p:nvSpPr>
          <p:cNvPr id="24" name="A_ic_212"/>
          <p:cNvSpPr/>
          <p:nvPr/>
        </p:nvSpPr>
        <p:spPr>
          <a:xfrm>
            <a:off x="6419088"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25" name="A_ig_213" descr="preencoded.png">    </p:cNvPr>
          <p:cNvPicPr>
            <a:picLocks noChangeAspect="1"/>
          </p:cNvPicPr>
          <p:nvPr/>
        </p:nvPicPr>
        <p:blipFill>
          <a:blip r:embed="rId5"/>
          <a:stretch>
            <a:fillRect/>
          </a:stretch>
        </p:blipFill>
        <p:spPr>
          <a:xfrm>
            <a:off x="6550762" y="1548994"/>
            <a:ext cx="285293" cy="285293"/>
          </a:xfrm>
          <a:prstGeom prst="rect">
            <a:avLst/>
          </a:prstGeom>
        </p:spPr>
      </p:pic>
      <p:sp>
        <p:nvSpPr>
          <p:cNvPr id="26" name="A_t_214"/>
          <p:cNvSpPr txBox="1"/>
          <p:nvPr/>
        </p:nvSpPr>
        <p:spPr>
          <a:xfrm>
            <a:off x="6144768"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Deployed</a:t>
            </a:r>
            <a:endParaRPr lang="en-US" sz="1300" dirty="0"/>
          </a:p>
        </p:txBody>
      </p:sp>
      <p:sp>
        <p:nvSpPr>
          <p:cNvPr id="27" name="A_t_215"/>
          <p:cNvSpPr txBox="1"/>
          <p:nvPr/>
        </p:nvSpPr>
        <p:spPr>
          <a:xfrm>
            <a:off x="6144768"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Checked again on the live system</a:t>
            </a:r>
            <a:endParaRPr lang="en-US" sz="1100" dirty="0"/>
          </a:p>
        </p:txBody>
      </p:sp>
      <p:sp>
        <p:nvSpPr>
          <p:cNvPr id="28" name="A_cd_216"/>
          <p:cNvSpPr/>
          <p:nvPr/>
        </p:nvSpPr>
        <p:spPr>
          <a:xfrm>
            <a:off x="7452360" y="1234440"/>
            <a:ext cx="1280160" cy="2194560"/>
          </a:xfrm>
          <a:prstGeom prst="roundRect">
            <a:avLst>
              <a:gd name="adj" fmla="val 5714"/>
            </a:avLst>
          </a:prstGeom>
          <a:solidFill>
            <a:schemeClr val="tx2"/>
          </a:solidFill>
          <a:ln w="9525">
            <a:solidFill>
              <a:srgbClr val="2E2E36"/>
            </a:solidFill>
            <a:prstDash val="solid"/>
          </a:ln>
        </p:spPr>
      </p:sp>
      <p:sp>
        <p:nvSpPr>
          <p:cNvPr id="29" name="A_ic_217"/>
          <p:cNvSpPr/>
          <p:nvPr/>
        </p:nvSpPr>
        <p:spPr>
          <a:xfrm>
            <a:off x="7818120" y="1417320"/>
            <a:ext cx="548640" cy="548640"/>
          </a:xfrm>
          <a:prstGeom prst="ellipse">
            <a:avLst/>
          </a:prstGeom>
          <a:solidFill>
            <a:schemeClr val="accent1">
              <a:alpha val="16000"/>
            </a:schemeClr>
          </a:solidFill>
          <a:ln w="9525">
            <a:solidFill>
              <a:srgbClr val="C9A84C">
                <a:alpha val="50000"/>
              </a:srgbClr>
            </a:solidFill>
            <a:prstDash val="solid"/>
          </a:ln>
        </p:spPr>
      </p:sp>
      <p:pic>
        <p:nvPicPr>
          <p:cNvPr id="30" name="A_ig_218" descr="preencoded.png">    </p:cNvPr>
          <p:cNvPicPr>
            <a:picLocks noChangeAspect="1"/>
          </p:cNvPicPr>
          <p:nvPr/>
        </p:nvPicPr>
        <p:blipFill>
          <a:blip r:embed="rId6"/>
          <a:stretch>
            <a:fillRect/>
          </a:stretch>
        </p:blipFill>
        <p:spPr>
          <a:xfrm>
            <a:off x="7949794" y="1548994"/>
            <a:ext cx="285293" cy="285293"/>
          </a:xfrm>
          <a:prstGeom prst="rect">
            <a:avLst/>
          </a:prstGeom>
        </p:spPr>
      </p:pic>
      <p:sp>
        <p:nvSpPr>
          <p:cNvPr id="31" name="A_t_219"/>
          <p:cNvSpPr txBox="1"/>
          <p:nvPr/>
        </p:nvSpPr>
        <p:spPr>
          <a:xfrm>
            <a:off x="7543800" y="210312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You're told</a:t>
            </a:r>
            <a:endParaRPr lang="en-US" sz="1300" dirty="0"/>
          </a:p>
        </p:txBody>
      </p:sp>
      <p:sp>
        <p:nvSpPr>
          <p:cNvPr id="32" name="A_t_220"/>
          <p:cNvSpPr txBox="1"/>
          <p:nvPr/>
        </p:nvSpPr>
        <p:spPr>
          <a:xfrm>
            <a:off x="7543800" y="2423160"/>
            <a:ext cx="1097280" cy="914400"/>
          </a:xfrm>
          <a:prstGeom prst="rect">
            <a:avLst/>
          </a:prstGeom>
          <a:noFill/>
          <a:ln/>
        </p:spPr>
        <p:txBody>
          <a:bodyPr wrap="square" lIns="0" tIns="0" rIns="0" bIns="0" rtlCol="0" anchor="t"/>
          <a:lstStyle/>
          <a:p>
            <a:pPr algn="ctr" indent="0" marL="0">
              <a:buNone/>
            </a:pPr>
            <a:r>
              <a:rPr lang="en-US" sz="1100" dirty="0">
                <a:solidFill>
                  <a:schemeClr val="bg2"/>
                </a:solidFill>
              </a:rPr>
              <a:t>Plain-language closure on Telegram</a:t>
            </a:r>
            <a:endParaRPr lang="en-US" sz="1100" dirty="0"/>
          </a:p>
        </p:txBody>
      </p:sp>
      <p:sp>
        <p:nvSpPr>
          <p:cNvPr id="33" name="A_cd_221"/>
          <p:cNvSpPr/>
          <p:nvPr/>
        </p:nvSpPr>
        <p:spPr>
          <a:xfrm>
            <a:off x="457200" y="3657600"/>
            <a:ext cx="8229600" cy="868680"/>
          </a:xfrm>
          <a:prstGeom prst="roundRect">
            <a:avLst>
              <a:gd name="adj" fmla="val 8421"/>
            </a:avLst>
          </a:prstGeom>
          <a:solidFill>
            <a:schemeClr val="tx2"/>
          </a:solidFill>
          <a:ln w="9525">
            <a:solidFill>
              <a:srgbClr val="2E2E36"/>
            </a:solidFill>
            <a:prstDash val="solid"/>
          </a:ln>
        </p:spPr>
      </p:sp>
      <p:sp>
        <p:nvSpPr>
          <p:cNvPr id="34" name="A_f_222"/>
          <p:cNvSpPr txBox="1"/>
          <p:nvPr/>
        </p:nvSpPr>
        <p:spPr>
          <a:xfrm>
            <a:off x="685800" y="3794760"/>
            <a:ext cx="7772400" cy="594360"/>
          </a:xfrm>
          <a:prstGeom prst="rect">
            <a:avLst/>
          </a:prstGeom>
          <a:noFill/>
          <a:ln/>
        </p:spPr>
        <p:txBody>
          <a:bodyPr wrap="square" lIns="0" tIns="0" rIns="0" bIns="0" rtlCol="0" anchor="ctr"/>
          <a:lstStyle/>
          <a:p>
            <a:pPr indent="0" marL="0">
              <a:buNone/>
            </a:pPr>
            <a:r>
              <a:rPr lang="en-US" sz="1400" b="1" dirty="0">
                <a:solidFill>
                  <a:schemeClr val="accent1"/>
                </a:solidFill>
              </a:rPr>
              <a:t>Bug fixes are free on every plan. </a:t>
            </a:r>
            <a:pPr indent="0" marL="0">
              <a:buNone/>
            </a:pPr>
            <a:r>
              <a:rPr lang="en-US" sz="1400" dirty="0">
                <a:solidFill>
                  <a:schemeClr val="bg1"/>
                </a:solidFill>
              </a:rPr>
              <a:t>Most AI fixes land the same day — live numbers are published at merciglobal.ae/ai-support.</a:t>
            </a:r>
            <a:endParaRPr lang="en-US" sz="14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275"/>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3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425"/>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575"/>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65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725"/>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8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875"/>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9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025"/>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1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175"/>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12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1325"/>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140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1475"/>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par>
                          <p:cTn id="58" presetID="10" presetClass="entr" presetSubtype="0" fill="hold" nodeType="withEffect">
                            <p:stCondLst>
                              <p:cond delay="15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50"/>
                                  <p:tgtEl>
                                    <p:spTgt spid="21"/>
                                  </p:tgtEl>
                                </p:cBhvr>
                              </p:animEffect>
                            </p:childTnLst>
                          </p:cTn>
                        </p:par>
                        <p:par>
                          <p:cTn id="61" presetID="10" presetClass="entr" presetSubtype="0" fill="hold" nodeType="withEffect">
                            <p:stCondLst>
                              <p:cond delay="1625"/>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450"/>
                                  <p:tgtEl>
                                    <p:spTgt spid="22"/>
                                  </p:tgtEl>
                                </p:cBhvr>
                              </p:animEffect>
                            </p:childTnLst>
                          </p:cTn>
                        </p:par>
                        <p:par>
                          <p:cTn id="64" presetID="10" presetClass="entr" presetSubtype="0" fill="hold" nodeType="withEffect">
                            <p:stCondLst>
                              <p:cond delay="170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450"/>
                                  <p:tgtEl>
                                    <p:spTgt spid="23"/>
                                  </p:tgtEl>
                                </p:cBhvr>
                              </p:animEffect>
                            </p:childTnLst>
                          </p:cTn>
                        </p:par>
                        <p:par>
                          <p:cTn id="67" presetID="10" presetClass="entr" presetSubtype="0" fill="hold" nodeType="withEffect">
                            <p:stCondLst>
                              <p:cond delay="1775"/>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50"/>
                                  <p:tgtEl>
                                    <p:spTgt spid="24"/>
                                  </p:tgtEl>
                                </p:cBhvr>
                              </p:animEffect>
                            </p:childTnLst>
                          </p:cTn>
                        </p:par>
                        <p:par>
                          <p:cTn id="70" presetID="10" presetClass="entr" presetSubtype="0" fill="hold" nodeType="withEffect">
                            <p:stCondLst>
                              <p:cond delay="185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450"/>
                                  <p:tgtEl>
                                    <p:spTgt spid="25"/>
                                  </p:tgtEl>
                                </p:cBhvr>
                              </p:animEffect>
                            </p:childTnLst>
                          </p:cTn>
                        </p:par>
                        <p:par>
                          <p:cTn id="73" presetID="10" presetClass="entr" presetSubtype="0" fill="hold" nodeType="withEffect">
                            <p:stCondLst>
                              <p:cond delay="1925"/>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450"/>
                                  <p:tgtEl>
                                    <p:spTgt spid="26"/>
                                  </p:tgtEl>
                                </p:cBhvr>
                              </p:animEffect>
                            </p:childTnLst>
                          </p:cTn>
                        </p:par>
                        <p:par>
                          <p:cTn id="76" presetID="10" presetClass="entr" presetSubtype="0" fill="hold" nodeType="withEffect">
                            <p:stCondLst>
                              <p:cond delay="200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450"/>
                                  <p:tgtEl>
                                    <p:spTgt spid="27"/>
                                  </p:tgtEl>
                                </p:cBhvr>
                              </p:animEffect>
                            </p:childTnLst>
                          </p:cTn>
                        </p:par>
                        <p:par>
                          <p:cTn id="79" presetID="10" presetClass="entr" presetSubtype="0" fill="hold" nodeType="withEffect">
                            <p:stCondLst>
                              <p:cond delay="2075"/>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450"/>
                                  <p:tgtEl>
                                    <p:spTgt spid="28"/>
                                  </p:tgtEl>
                                </p:cBhvr>
                              </p:animEffect>
                            </p:childTnLst>
                          </p:cTn>
                        </p:par>
                        <p:par>
                          <p:cTn id="82" presetID="10" presetClass="entr" presetSubtype="0" fill="hold" nodeType="withEffect">
                            <p:stCondLst>
                              <p:cond delay="215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450"/>
                                  <p:tgtEl>
                                    <p:spTgt spid="29"/>
                                  </p:tgtEl>
                                </p:cBhvr>
                              </p:animEffect>
                            </p:childTnLst>
                          </p:cTn>
                        </p:par>
                        <p:par>
                          <p:cTn id="85" presetID="10" presetClass="entr" presetSubtype="0" fill="hold" nodeType="withEffect">
                            <p:stCondLst>
                              <p:cond delay="2225"/>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450"/>
                                  <p:tgtEl>
                                    <p:spTgt spid="30"/>
                                  </p:tgtEl>
                                </p:cBhvr>
                              </p:animEffect>
                            </p:childTnLst>
                          </p:cTn>
                        </p:par>
                        <p:par>
                          <p:cTn id="88" presetID="10" presetClass="entr" presetSubtype="0" fill="hold" nodeType="withEffect">
                            <p:stCondLst>
                              <p:cond delay="230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450"/>
                                  <p:tgtEl>
                                    <p:spTgt spid="31"/>
                                  </p:tgtEl>
                                </p:cBhvr>
                              </p:animEffect>
                            </p:childTnLst>
                          </p:cTn>
                        </p:par>
                        <p:par>
                          <p:cTn id="91" presetID="10" presetClass="entr" presetSubtype="0" fill="hold" nodeType="withEffect">
                            <p:stCondLst>
                              <p:cond delay="2375"/>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450"/>
                                  <p:tgtEl>
                                    <p:spTgt spid="32"/>
                                  </p:tgtEl>
                                </p:cBhvr>
                              </p:animEffect>
                            </p:childTnLst>
                          </p:cTn>
                        </p:par>
                        <p:par>
                          <p:cTn id="94" presetID="10" presetClass="entr" presetSubtype="0" fill="hold" nodeType="withEffect">
                            <p:stCondLst>
                              <p:cond delay="245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450"/>
                                  <p:tgtEl>
                                    <p:spTgt spid="33"/>
                                  </p:tgtEl>
                                </p:cBhvr>
                              </p:animEffect>
                            </p:childTnLst>
                          </p:cTn>
                        </p:par>
                        <p:par>
                          <p:cTn id="97" presetID="10" presetClass="entr" presetSubtype="0" fill="hold" nodeType="withEffect">
                            <p:stCondLst>
                              <p:cond delay="2525"/>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450"/>
                                  <p:tgtEl>
                                    <p:spTgt spid="34"/>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One connected suite — nothing entered twice</a:t>
            </a:r>
            <a:endParaRPr lang="en-US" sz="2600" dirty="0"/>
          </a:p>
        </p:txBody>
      </p:sp>
      <p:sp>
        <p:nvSpPr>
          <p:cNvPr id="3" name="spoke"/>
          <p:cNvSpPr/>
          <p:nvPr/>
        </p:nvSpPr>
        <p:spPr>
          <a:xfrm flipH="1">
            <a:off x="2743200" y="1508760"/>
            <a:ext cx="914" cy="1417320"/>
          </a:xfrm>
          <a:prstGeom prst="line">
            <a:avLst/>
          </a:prstGeom>
          <a:noFill/>
          <a:ln w="9525">
            <a:solidFill>
              <a:srgbClr val="C9A84C">
                <a:alpha val="40000"/>
              </a:srgbClr>
            </a:solidFill>
            <a:prstDash val="solid"/>
          </a:ln>
        </p:spPr>
      </p:sp>
      <p:sp>
        <p:nvSpPr>
          <p:cNvPr id="4" name="spoke"/>
          <p:cNvSpPr/>
          <p:nvPr/>
        </p:nvSpPr>
        <p:spPr>
          <a:xfrm flipH="1">
            <a:off x="2743200" y="1923883"/>
            <a:ext cx="1131512" cy="1002197"/>
          </a:xfrm>
          <a:prstGeom prst="line">
            <a:avLst/>
          </a:prstGeom>
          <a:noFill/>
          <a:ln w="9525">
            <a:solidFill>
              <a:srgbClr val="C9A84C">
                <a:alpha val="40000"/>
              </a:srgbClr>
            </a:solidFill>
            <a:prstDash val="solid"/>
          </a:ln>
        </p:spPr>
      </p:sp>
      <p:sp>
        <p:nvSpPr>
          <p:cNvPr id="5" name="spoke"/>
          <p:cNvSpPr/>
          <p:nvPr/>
        </p:nvSpPr>
        <p:spPr>
          <a:xfrm>
            <a:off x="2743200" y="2926080"/>
            <a:ext cx="1600200" cy="914"/>
          </a:xfrm>
          <a:prstGeom prst="line">
            <a:avLst/>
          </a:prstGeom>
          <a:noFill/>
          <a:ln w="9525">
            <a:solidFill>
              <a:srgbClr val="C9A84C">
                <a:alpha val="40000"/>
              </a:srgbClr>
            </a:solidFill>
            <a:prstDash val="solid"/>
          </a:ln>
        </p:spPr>
      </p:sp>
      <p:sp>
        <p:nvSpPr>
          <p:cNvPr id="6" name="spoke"/>
          <p:cNvSpPr/>
          <p:nvPr/>
        </p:nvSpPr>
        <p:spPr>
          <a:xfrm>
            <a:off x="2743200" y="2926080"/>
            <a:ext cx="1131512" cy="1002197"/>
          </a:xfrm>
          <a:prstGeom prst="line">
            <a:avLst/>
          </a:prstGeom>
          <a:noFill/>
          <a:ln w="9525">
            <a:solidFill>
              <a:srgbClr val="C9A84C">
                <a:alpha val="40000"/>
              </a:srgbClr>
            </a:solidFill>
            <a:prstDash val="solid"/>
          </a:ln>
        </p:spPr>
      </p:sp>
      <p:sp>
        <p:nvSpPr>
          <p:cNvPr id="7" name="spoke"/>
          <p:cNvSpPr/>
          <p:nvPr/>
        </p:nvSpPr>
        <p:spPr>
          <a:xfrm>
            <a:off x="2743200" y="2926080"/>
            <a:ext cx="914" cy="1417320"/>
          </a:xfrm>
          <a:prstGeom prst="line">
            <a:avLst/>
          </a:prstGeom>
          <a:noFill/>
          <a:ln w="9525">
            <a:solidFill>
              <a:srgbClr val="C9A84C">
                <a:alpha val="40000"/>
              </a:srgbClr>
            </a:solidFill>
            <a:prstDash val="solid"/>
          </a:ln>
        </p:spPr>
      </p:sp>
      <p:sp>
        <p:nvSpPr>
          <p:cNvPr id="8" name="spoke"/>
          <p:cNvSpPr/>
          <p:nvPr/>
        </p:nvSpPr>
        <p:spPr>
          <a:xfrm flipH="1">
            <a:off x="1611688" y="2926080"/>
            <a:ext cx="1131512" cy="1002197"/>
          </a:xfrm>
          <a:prstGeom prst="line">
            <a:avLst/>
          </a:prstGeom>
          <a:noFill/>
          <a:ln w="9525">
            <a:solidFill>
              <a:srgbClr val="C9A84C">
                <a:alpha val="40000"/>
              </a:srgbClr>
            </a:solidFill>
            <a:prstDash val="solid"/>
          </a:ln>
        </p:spPr>
      </p:sp>
      <p:sp>
        <p:nvSpPr>
          <p:cNvPr id="9" name="spoke"/>
          <p:cNvSpPr/>
          <p:nvPr/>
        </p:nvSpPr>
        <p:spPr>
          <a:xfrm flipH="1">
            <a:off x="1143000" y="2926080"/>
            <a:ext cx="1600200" cy="914"/>
          </a:xfrm>
          <a:prstGeom prst="line">
            <a:avLst/>
          </a:prstGeom>
          <a:noFill/>
          <a:ln w="9525">
            <a:solidFill>
              <a:srgbClr val="C9A84C">
                <a:alpha val="40000"/>
              </a:srgbClr>
            </a:solidFill>
            <a:prstDash val="solid"/>
          </a:ln>
        </p:spPr>
      </p:sp>
      <p:sp>
        <p:nvSpPr>
          <p:cNvPr id="10" name="spoke"/>
          <p:cNvSpPr/>
          <p:nvPr/>
        </p:nvSpPr>
        <p:spPr>
          <a:xfrm>
            <a:off x="1611688" y="1923883"/>
            <a:ext cx="1131512" cy="1002197"/>
          </a:xfrm>
          <a:prstGeom prst="line">
            <a:avLst/>
          </a:prstGeom>
          <a:noFill/>
          <a:ln w="9525">
            <a:solidFill>
              <a:srgbClr val="C9A84C">
                <a:alpha val="40000"/>
              </a:srgbClr>
            </a:solidFill>
            <a:prstDash val="solid"/>
          </a:ln>
        </p:spPr>
      </p:sp>
      <p:sp>
        <p:nvSpPr>
          <p:cNvPr id="11" name="A_core_223"/>
          <p:cNvSpPr/>
          <p:nvPr/>
        </p:nvSpPr>
        <p:spPr>
          <a:xfrm>
            <a:off x="2057400" y="2240280"/>
            <a:ext cx="1371600" cy="1371600"/>
          </a:xfrm>
          <a:prstGeom prst="ellipse">
            <a:avLst/>
          </a:prstGeom>
          <a:solidFill>
            <a:schemeClr val="accent1"/>
          </a:solidFill>
          <a:ln w="12700">
            <a:solidFill>
              <a:srgbClr val="C9A84C"/>
            </a:solidFill>
            <a:prstDash val="solid"/>
          </a:ln>
        </p:spPr>
      </p:sp>
      <p:sp>
        <p:nvSpPr>
          <p:cNvPr id="12" name="A_core_224"/>
          <p:cNvSpPr txBox="1"/>
          <p:nvPr/>
        </p:nvSpPr>
        <p:spPr>
          <a:xfrm>
            <a:off x="2057400" y="2240280"/>
            <a:ext cx="1371600" cy="1371600"/>
          </a:xfrm>
          <a:prstGeom prst="rect">
            <a:avLst/>
          </a:prstGeom>
          <a:noFill/>
          <a:ln/>
        </p:spPr>
        <p:txBody>
          <a:bodyPr wrap="square" lIns="0" tIns="0" rIns="0" bIns="0" rtlCol="0" anchor="ctr"/>
          <a:lstStyle/>
          <a:p>
            <a:pPr algn="ctr" indent="0" marL="0">
              <a:buNone/>
            </a:pPr>
            <a:r>
              <a:rPr lang="en-US" sz="1100" dirty="0">
                <a:solidFill>
                  <a:srgbClr val="0D0D0D"/>
                </a:solidFill>
              </a:rPr>
              <a:t>Merciglobal</a:t>
            </a:r>
            <a:endParaRPr lang="en-US" sz="1400" dirty="0"/>
          </a:p>
          <a:p>
            <a:pPr algn="ctr" indent="0" marL="0">
              <a:buNone/>
            </a:pPr>
            <a:r>
              <a:rPr lang="en-US" sz="1500" b="1" dirty="0">
                <a:solidFill>
                  <a:srgbClr val="0D0D0D"/>
                </a:solidFill>
              </a:rPr>
              <a:t>Cloud ERP</a:t>
            </a:r>
            <a:endParaRPr lang="en-US" sz="1400" dirty="0"/>
          </a:p>
        </p:txBody>
      </p:sp>
      <p:sp>
        <p:nvSpPr>
          <p:cNvPr id="13" name="A_node_225"/>
          <p:cNvSpPr/>
          <p:nvPr/>
        </p:nvSpPr>
        <p:spPr>
          <a:xfrm>
            <a:off x="2103120" y="1325880"/>
            <a:ext cx="1280160" cy="365760"/>
          </a:xfrm>
          <a:prstGeom prst="roundRect">
            <a:avLst>
              <a:gd name="adj" fmla="val 50000"/>
            </a:avLst>
          </a:prstGeom>
          <a:solidFill>
            <a:schemeClr val="tx2"/>
          </a:solidFill>
          <a:ln w="9525">
            <a:solidFill>
              <a:srgbClr val="C9A84C">
                <a:alpha val="60000"/>
              </a:srgbClr>
            </a:solidFill>
            <a:prstDash val="solid"/>
          </a:ln>
        </p:spPr>
      </p:sp>
      <p:sp>
        <p:nvSpPr>
          <p:cNvPr id="14" name="A_node_226"/>
          <p:cNvSpPr txBox="1"/>
          <p:nvPr/>
        </p:nvSpPr>
        <p:spPr>
          <a:xfrm>
            <a:off x="2103120" y="1325880"/>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Tasks Diary</a:t>
            </a:r>
            <a:endParaRPr lang="en-US" sz="1000" dirty="0"/>
          </a:p>
        </p:txBody>
      </p:sp>
      <p:sp>
        <p:nvSpPr>
          <p:cNvPr id="15" name="A_node_227"/>
          <p:cNvSpPr/>
          <p:nvPr/>
        </p:nvSpPr>
        <p:spPr>
          <a:xfrm>
            <a:off x="3234632" y="1741003"/>
            <a:ext cx="1280160" cy="365760"/>
          </a:xfrm>
          <a:prstGeom prst="roundRect">
            <a:avLst>
              <a:gd name="adj" fmla="val 50000"/>
            </a:avLst>
          </a:prstGeom>
          <a:solidFill>
            <a:schemeClr val="tx2"/>
          </a:solidFill>
          <a:ln w="9525">
            <a:solidFill>
              <a:srgbClr val="C9A84C">
                <a:alpha val="60000"/>
              </a:srgbClr>
            </a:solidFill>
            <a:prstDash val="solid"/>
          </a:ln>
        </p:spPr>
      </p:sp>
      <p:sp>
        <p:nvSpPr>
          <p:cNvPr id="16" name="A_node_228"/>
          <p:cNvSpPr txBox="1"/>
          <p:nvPr/>
        </p:nvSpPr>
        <p:spPr>
          <a:xfrm>
            <a:off x="3234632" y="1741003"/>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Task Manager</a:t>
            </a:r>
            <a:endParaRPr lang="en-US" sz="1000" dirty="0"/>
          </a:p>
        </p:txBody>
      </p:sp>
      <p:sp>
        <p:nvSpPr>
          <p:cNvPr id="17" name="A_node_229"/>
          <p:cNvSpPr/>
          <p:nvPr/>
        </p:nvSpPr>
        <p:spPr>
          <a:xfrm>
            <a:off x="3703320" y="2743200"/>
            <a:ext cx="1280160" cy="365760"/>
          </a:xfrm>
          <a:prstGeom prst="roundRect">
            <a:avLst>
              <a:gd name="adj" fmla="val 50000"/>
            </a:avLst>
          </a:prstGeom>
          <a:solidFill>
            <a:schemeClr val="tx2"/>
          </a:solidFill>
          <a:ln w="9525">
            <a:solidFill>
              <a:srgbClr val="C9A84C">
                <a:alpha val="60000"/>
              </a:srgbClr>
            </a:solidFill>
            <a:prstDash val="solid"/>
          </a:ln>
        </p:spPr>
      </p:sp>
      <p:sp>
        <p:nvSpPr>
          <p:cNvPr id="18" name="A_node_230"/>
          <p:cNvSpPr txBox="1"/>
          <p:nvPr/>
        </p:nvSpPr>
        <p:spPr>
          <a:xfrm>
            <a:off x="3703320" y="2743200"/>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Blacklist</a:t>
            </a:r>
            <a:endParaRPr lang="en-US" sz="1000" dirty="0"/>
          </a:p>
        </p:txBody>
      </p:sp>
      <p:sp>
        <p:nvSpPr>
          <p:cNvPr id="19" name="A_node_231"/>
          <p:cNvSpPr/>
          <p:nvPr/>
        </p:nvSpPr>
        <p:spPr>
          <a:xfrm>
            <a:off x="3234632" y="3745397"/>
            <a:ext cx="1280160" cy="365760"/>
          </a:xfrm>
          <a:prstGeom prst="roundRect">
            <a:avLst>
              <a:gd name="adj" fmla="val 50000"/>
            </a:avLst>
          </a:prstGeom>
          <a:solidFill>
            <a:schemeClr val="tx2"/>
          </a:solidFill>
          <a:ln w="9525">
            <a:solidFill>
              <a:srgbClr val="C9A84C">
                <a:alpha val="60000"/>
              </a:srgbClr>
            </a:solidFill>
            <a:prstDash val="solid"/>
          </a:ln>
        </p:spPr>
      </p:sp>
      <p:sp>
        <p:nvSpPr>
          <p:cNvPr id="20" name="A_node_232"/>
          <p:cNvSpPr txBox="1"/>
          <p:nvPr/>
        </p:nvSpPr>
        <p:spPr>
          <a:xfrm>
            <a:off x="3234632" y="3745397"/>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E-Commerce Sync</a:t>
            </a:r>
            <a:endParaRPr lang="en-US" sz="1000" dirty="0"/>
          </a:p>
        </p:txBody>
      </p:sp>
      <p:sp>
        <p:nvSpPr>
          <p:cNvPr id="21" name="A_node_233"/>
          <p:cNvSpPr/>
          <p:nvPr/>
        </p:nvSpPr>
        <p:spPr>
          <a:xfrm>
            <a:off x="2103120" y="4160520"/>
            <a:ext cx="1280160" cy="365760"/>
          </a:xfrm>
          <a:prstGeom prst="roundRect">
            <a:avLst>
              <a:gd name="adj" fmla="val 50000"/>
            </a:avLst>
          </a:prstGeom>
          <a:solidFill>
            <a:schemeClr val="tx2"/>
          </a:solidFill>
          <a:ln w="9525">
            <a:solidFill>
              <a:srgbClr val="C9A84C">
                <a:alpha val="60000"/>
              </a:srgbClr>
            </a:solidFill>
            <a:prstDash val="solid"/>
          </a:ln>
        </p:spPr>
      </p:sp>
      <p:sp>
        <p:nvSpPr>
          <p:cNvPr id="22" name="A_node_234"/>
          <p:cNvSpPr txBox="1"/>
          <p:nvPr/>
        </p:nvSpPr>
        <p:spPr>
          <a:xfrm>
            <a:off x="2103120" y="4160520"/>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Websites &amp; Stores</a:t>
            </a:r>
            <a:endParaRPr lang="en-US" sz="1000" dirty="0"/>
          </a:p>
        </p:txBody>
      </p:sp>
      <p:sp>
        <p:nvSpPr>
          <p:cNvPr id="23" name="A_node_235"/>
          <p:cNvSpPr/>
          <p:nvPr/>
        </p:nvSpPr>
        <p:spPr>
          <a:xfrm>
            <a:off x="971608" y="3745397"/>
            <a:ext cx="1280160" cy="365760"/>
          </a:xfrm>
          <a:prstGeom prst="roundRect">
            <a:avLst>
              <a:gd name="adj" fmla="val 50000"/>
            </a:avLst>
          </a:prstGeom>
          <a:solidFill>
            <a:schemeClr val="tx2"/>
          </a:solidFill>
          <a:ln w="9525">
            <a:solidFill>
              <a:srgbClr val="C9A84C">
                <a:alpha val="60000"/>
              </a:srgbClr>
            </a:solidFill>
            <a:prstDash val="solid"/>
          </a:ln>
        </p:spPr>
      </p:sp>
      <p:sp>
        <p:nvSpPr>
          <p:cNvPr id="24" name="A_node_236"/>
          <p:cNvSpPr txBox="1"/>
          <p:nvPr/>
        </p:nvSpPr>
        <p:spPr>
          <a:xfrm>
            <a:off x="971608" y="3745397"/>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Dashboards</a:t>
            </a:r>
            <a:endParaRPr lang="en-US" sz="1000" dirty="0"/>
          </a:p>
        </p:txBody>
      </p:sp>
      <p:sp>
        <p:nvSpPr>
          <p:cNvPr id="25" name="A_node_237"/>
          <p:cNvSpPr/>
          <p:nvPr/>
        </p:nvSpPr>
        <p:spPr>
          <a:xfrm>
            <a:off x="502920" y="2743200"/>
            <a:ext cx="1280160" cy="365760"/>
          </a:xfrm>
          <a:prstGeom prst="roundRect">
            <a:avLst>
              <a:gd name="adj" fmla="val 50000"/>
            </a:avLst>
          </a:prstGeom>
          <a:solidFill>
            <a:schemeClr val="tx2"/>
          </a:solidFill>
          <a:ln w="9525">
            <a:solidFill>
              <a:srgbClr val="C9A84C">
                <a:alpha val="60000"/>
              </a:srgbClr>
            </a:solidFill>
            <a:prstDash val="solid"/>
          </a:ln>
        </p:spPr>
      </p:sp>
      <p:sp>
        <p:nvSpPr>
          <p:cNvPr id="26" name="A_node_238"/>
          <p:cNvSpPr txBox="1"/>
          <p:nvPr/>
        </p:nvSpPr>
        <p:spPr>
          <a:xfrm>
            <a:off x="502920" y="2743200"/>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Ask AI</a:t>
            </a:r>
            <a:endParaRPr lang="en-US" sz="1000" dirty="0"/>
          </a:p>
        </p:txBody>
      </p:sp>
      <p:sp>
        <p:nvSpPr>
          <p:cNvPr id="27" name="A_node_239"/>
          <p:cNvSpPr/>
          <p:nvPr/>
        </p:nvSpPr>
        <p:spPr>
          <a:xfrm>
            <a:off x="971608" y="1741003"/>
            <a:ext cx="1280160" cy="365760"/>
          </a:xfrm>
          <a:prstGeom prst="roundRect">
            <a:avLst>
              <a:gd name="adj" fmla="val 50000"/>
            </a:avLst>
          </a:prstGeom>
          <a:solidFill>
            <a:schemeClr val="tx2"/>
          </a:solidFill>
          <a:ln w="9525">
            <a:solidFill>
              <a:srgbClr val="C9A84C">
                <a:alpha val="60000"/>
              </a:srgbClr>
            </a:solidFill>
            <a:prstDash val="solid"/>
          </a:ln>
        </p:spPr>
      </p:sp>
      <p:sp>
        <p:nvSpPr>
          <p:cNvPr id="28" name="A_node_240"/>
          <p:cNvSpPr txBox="1"/>
          <p:nvPr/>
        </p:nvSpPr>
        <p:spPr>
          <a:xfrm>
            <a:off x="971608" y="1741003"/>
            <a:ext cx="1280160" cy="365760"/>
          </a:xfrm>
          <a:prstGeom prst="rect">
            <a:avLst/>
          </a:prstGeom>
          <a:noFill/>
          <a:ln/>
        </p:spPr>
        <p:txBody>
          <a:bodyPr wrap="square" lIns="0" tIns="0" rIns="0" bIns="0" rtlCol="0" anchor="ctr"/>
          <a:lstStyle/>
          <a:p>
            <a:pPr algn="ctr" indent="0" marL="0">
              <a:buNone/>
            </a:pPr>
            <a:r>
              <a:rPr lang="en-US" sz="1000" b="1" dirty="0">
                <a:solidFill>
                  <a:schemeClr val="bg1"/>
                </a:solidFill>
              </a:rPr>
              <a:t>HRMS &amp; Payroll</a:t>
            </a:r>
            <a:endParaRPr lang="en-US" sz="1000" dirty="0"/>
          </a:p>
        </p:txBody>
      </p:sp>
      <p:sp>
        <p:nvSpPr>
          <p:cNvPr id="29" name="A_list_241"/>
          <p:cNvSpPr txBox="1"/>
          <p:nvPr/>
        </p:nvSpPr>
        <p:spPr>
          <a:xfrm>
            <a:off x="5166360" y="1188720"/>
            <a:ext cx="3520440" cy="3429000"/>
          </a:xfrm>
          <a:prstGeom prst="rect">
            <a:avLst/>
          </a:prstGeom>
          <a:noFill/>
          <a:ln/>
        </p:spPr>
        <p:txBody>
          <a:bodyPr wrap="square" lIns="0" tIns="0" rIns="0" bIns="0" rtlCol="0" anchor="t"/>
          <a:lstStyle/>
          <a:p>
            <a:pPr marL="127000" indent="-127000">
              <a:spcAft>
                <a:spcPts val="400"/>
              </a:spcAft>
              <a:buSzPct val="100000"/>
              <a:buChar char="•"/>
            </a:pPr>
            <a:r>
              <a:rPr lang="en-US" sz="1100" dirty="0">
                <a:solidFill>
                  <a:schemeClr val="bg2"/>
                </a:solidFill>
              </a:rPr>
              <a:t>Tasks Diary — Every task, promise and follow-up written once and carried forward until done.</a:t>
            </a:r>
            <a:endParaRPr lang="en-US" sz="1100" dirty="0"/>
          </a:p>
          <a:p>
            <a:pPr marL="127000" indent="-127000">
              <a:spcAft>
                <a:spcPts val="400"/>
              </a:spcAft>
              <a:buSzPct val="100000"/>
              <a:buChar char="•"/>
            </a:pPr>
            <a:r>
              <a:rPr lang="en-US" sz="1100" dirty="0">
                <a:solidFill>
                  <a:schemeClr val="bg2"/>
                </a:solidFill>
              </a:rPr>
              <a:t>Task Management — Assign, track and remind across teams, with Telegram alerts.</a:t>
            </a:r>
            <a:endParaRPr lang="en-US" sz="1100" dirty="0"/>
          </a:p>
          <a:p>
            <a:pPr marL="127000" indent="-127000">
              <a:spcAft>
                <a:spcPts val="400"/>
              </a:spcAft>
              <a:buSzPct val="100000"/>
              <a:buChar char="•"/>
            </a:pPr>
            <a:r>
              <a:rPr lang="en-US" sz="1100" dirty="0">
                <a:solidFill>
                  <a:schemeClr val="bg2"/>
                </a:solidFill>
              </a:rPr>
              <a:t>Blacklist — Check every new party by GSTIN, PAN or mobile before you extend credit — stop forged deals early.</a:t>
            </a:r>
            <a:endParaRPr lang="en-US" sz="1100" dirty="0"/>
          </a:p>
          <a:p>
            <a:pPr marL="127000" indent="-127000">
              <a:spcAft>
                <a:spcPts val="400"/>
              </a:spcAft>
              <a:buSzPct val="100000"/>
              <a:buChar char="•"/>
            </a:pPr>
            <a:r>
              <a:rPr lang="en-US" sz="1100" dirty="0">
                <a:solidFill>
                  <a:schemeClr val="bg2"/>
                </a:solidFill>
              </a:rPr>
              <a:t>E-Commerce Sync — Marketplace orders, stock and prices kept in sync with your ERP.</a:t>
            </a:r>
            <a:endParaRPr lang="en-US" sz="1100" dirty="0"/>
          </a:p>
          <a:p>
            <a:pPr marL="127000" indent="-127000">
              <a:spcAft>
                <a:spcPts val="400"/>
              </a:spcAft>
              <a:buSzPct val="100000"/>
              <a:buChar char="•"/>
            </a:pPr>
            <a:r>
              <a:rPr lang="en-US" sz="1100" dirty="0">
                <a:solidFill>
                  <a:schemeClr val="bg2"/>
                </a:solidFill>
              </a:rPr>
              <a:t>Websites &amp; Online Stores — Your website or online store, live in minutes, connected to your catalogue.</a:t>
            </a:r>
            <a:endParaRPr lang="en-US" sz="1100" dirty="0"/>
          </a:p>
          <a:p>
            <a:pPr marL="127000" indent="-127000">
              <a:spcAft>
                <a:spcPts val="400"/>
              </a:spcAft>
              <a:buSzPct val="100000"/>
              <a:buChar char="•"/>
            </a:pPr>
            <a:r>
              <a:rPr lang="en-US" sz="1100" dirty="0">
                <a:solidFill>
                  <a:schemeClr val="bg2"/>
                </a:solidFill>
              </a:rPr>
              <a:t>Business Dashboards — Live, access-controlled numbers for owners and managers.</a:t>
            </a:r>
            <a:endParaRPr lang="en-US" sz="1100" dirty="0"/>
          </a:p>
          <a:p>
            <a:pPr marL="127000" indent="-127000">
              <a:spcAft>
                <a:spcPts val="400"/>
              </a:spcAft>
              <a:buSzPct val="100000"/>
              <a:buChar char="•"/>
            </a:pPr>
            <a:r>
              <a:rPr lang="en-US" sz="1100" dirty="0">
                <a:solidFill>
                  <a:schemeClr val="bg2"/>
                </a:solidFill>
              </a:rPr>
              <a:t>Ask AI — Ask your ERP a question in plain language and get the answer from your own data.</a:t>
            </a:r>
            <a:endParaRPr lang="en-US" sz="1100" dirty="0"/>
          </a:p>
          <a:p>
            <a:pPr marL="127000" indent="-127000">
              <a:spcAft>
                <a:spcPts val="400"/>
              </a:spcAft>
              <a:buSzPct val="100000"/>
              <a:buChar char="•"/>
            </a:pPr>
            <a:r>
              <a:rPr lang="en-US" sz="1100" dirty="0">
                <a:solidFill>
                  <a:schemeClr val="bg2"/>
                </a:solidFill>
              </a:rPr>
              <a:t>HRMS &amp; Payroll — Attendance, face punch, leave and payroll — India and UAE.</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11"/>
                                  </p:tgtEl>
                                  <p:attrNameLst>
                                    <p:attrName>style.visibility</p:attrName>
                                  </p:attrNameLst>
                                </p:cBhvr>
                                <p:to>
                                  <p:strVal val="visible"/>
                                </p:to>
                              </p:set>
                              <p:animEffect transition="in" filter="fade">
                                <p:cBhvr>
                                  <p:cTn id="6" dur="450"/>
                                  <p:tgtEl>
                                    <p:spTgt spid="11"/>
                                  </p:tgtEl>
                                </p:cBhvr>
                              </p:animEffect>
                            </p:childTnLst>
                          </p:cTn>
                        </p:par>
                        <p:par>
                          <p:cTn id="7" presetID="10" presetClass="entr" presetSubtype="0" fill="hold" nodeType="withEffect">
                            <p:stCondLst>
                              <p:cond delay="326"/>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450"/>
                                  <p:tgtEl>
                                    <p:spTgt spid="12"/>
                                  </p:tgtEl>
                                </p:cBhvr>
                              </p:animEffect>
                            </p:childTnLst>
                          </p:cTn>
                        </p:par>
                        <p:par>
                          <p:cTn id="10" presetID="10" presetClass="entr" presetSubtype="0" fill="hold" nodeType="withEffect">
                            <p:stCondLst>
                              <p:cond delay="452"/>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450"/>
                                  <p:tgtEl>
                                    <p:spTgt spid="13"/>
                                  </p:tgtEl>
                                </p:cBhvr>
                              </p:animEffect>
                            </p:childTnLst>
                          </p:cTn>
                        </p:par>
                        <p:par>
                          <p:cTn id="13" presetID="10" presetClass="entr" presetSubtype="0" fill="hold" nodeType="withEffect">
                            <p:stCondLst>
                              <p:cond delay="578"/>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450"/>
                                  <p:tgtEl>
                                    <p:spTgt spid="14"/>
                                  </p:tgtEl>
                                </p:cBhvr>
                              </p:animEffect>
                            </p:childTnLst>
                          </p:cTn>
                        </p:par>
                        <p:par>
                          <p:cTn id="16" presetID="10" presetClass="entr" presetSubtype="0" fill="hold" nodeType="withEffect">
                            <p:stCondLst>
                              <p:cond delay="704"/>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450"/>
                                  <p:tgtEl>
                                    <p:spTgt spid="15"/>
                                  </p:tgtEl>
                                </p:cBhvr>
                              </p:animEffect>
                            </p:childTnLst>
                          </p:cTn>
                        </p:par>
                        <p:par>
                          <p:cTn id="19" presetID="10" presetClass="entr" presetSubtype="0" fill="hold" nodeType="withEffect">
                            <p:stCondLst>
                              <p:cond delay="83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450"/>
                                  <p:tgtEl>
                                    <p:spTgt spid="16"/>
                                  </p:tgtEl>
                                </p:cBhvr>
                              </p:animEffect>
                            </p:childTnLst>
                          </p:cTn>
                        </p:par>
                        <p:par>
                          <p:cTn id="22" presetID="10" presetClass="entr" presetSubtype="0" fill="hold" nodeType="withEffect">
                            <p:stCondLst>
                              <p:cond delay="956"/>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450"/>
                                  <p:tgtEl>
                                    <p:spTgt spid="17"/>
                                  </p:tgtEl>
                                </p:cBhvr>
                              </p:animEffect>
                            </p:childTnLst>
                          </p:cTn>
                        </p:par>
                        <p:par>
                          <p:cTn id="25" presetID="10" presetClass="entr" presetSubtype="0" fill="hold" nodeType="withEffect">
                            <p:stCondLst>
                              <p:cond delay="1082"/>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450"/>
                                  <p:tgtEl>
                                    <p:spTgt spid="18"/>
                                  </p:tgtEl>
                                </p:cBhvr>
                              </p:animEffect>
                            </p:childTnLst>
                          </p:cTn>
                        </p:par>
                        <p:par>
                          <p:cTn id="28" presetID="10" presetClass="entr" presetSubtype="0" fill="hold" nodeType="withEffect">
                            <p:stCondLst>
                              <p:cond delay="1208"/>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450"/>
                                  <p:tgtEl>
                                    <p:spTgt spid="19"/>
                                  </p:tgtEl>
                                </p:cBhvr>
                              </p:animEffect>
                            </p:childTnLst>
                          </p:cTn>
                        </p:par>
                        <p:par>
                          <p:cTn id="31" presetID="10" presetClass="entr" presetSubtype="0" fill="hold" nodeType="withEffect">
                            <p:stCondLst>
                              <p:cond delay="1334"/>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450"/>
                                  <p:tgtEl>
                                    <p:spTgt spid="20"/>
                                  </p:tgtEl>
                                </p:cBhvr>
                              </p:animEffect>
                            </p:childTnLst>
                          </p:cTn>
                        </p:par>
                        <p:par>
                          <p:cTn id="34" presetID="10" presetClass="entr" presetSubtype="0" fill="hold" nodeType="withEffect">
                            <p:stCondLst>
                              <p:cond delay="146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450"/>
                                  <p:tgtEl>
                                    <p:spTgt spid="21"/>
                                  </p:tgtEl>
                                </p:cBhvr>
                              </p:animEffect>
                            </p:childTnLst>
                          </p:cTn>
                        </p:par>
                        <p:par>
                          <p:cTn id="37" presetID="10" presetClass="entr" presetSubtype="0" fill="hold" nodeType="withEffect">
                            <p:stCondLst>
                              <p:cond delay="1586"/>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450"/>
                                  <p:tgtEl>
                                    <p:spTgt spid="22"/>
                                  </p:tgtEl>
                                </p:cBhvr>
                              </p:animEffect>
                            </p:childTnLst>
                          </p:cTn>
                        </p:par>
                        <p:par>
                          <p:cTn id="40" presetID="10" presetClass="entr" presetSubtype="0" fill="hold" nodeType="withEffect">
                            <p:stCondLst>
                              <p:cond delay="1712"/>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450"/>
                                  <p:tgtEl>
                                    <p:spTgt spid="23"/>
                                  </p:tgtEl>
                                </p:cBhvr>
                              </p:animEffect>
                            </p:childTnLst>
                          </p:cTn>
                        </p:par>
                        <p:par>
                          <p:cTn id="43" presetID="10" presetClass="entr" presetSubtype="0" fill="hold" nodeType="withEffect">
                            <p:stCondLst>
                              <p:cond delay="1838"/>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450"/>
                                  <p:tgtEl>
                                    <p:spTgt spid="24"/>
                                  </p:tgtEl>
                                </p:cBhvr>
                              </p:animEffect>
                            </p:childTnLst>
                          </p:cTn>
                        </p:par>
                        <p:par>
                          <p:cTn id="46" presetID="10" presetClass="entr" presetSubtype="0" fill="hold" nodeType="withEffect">
                            <p:stCondLst>
                              <p:cond delay="1964"/>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450"/>
                                  <p:tgtEl>
                                    <p:spTgt spid="25"/>
                                  </p:tgtEl>
                                </p:cBhvr>
                              </p:animEffect>
                            </p:childTnLst>
                          </p:cTn>
                        </p:par>
                        <p:par>
                          <p:cTn id="49" presetID="10" presetClass="entr" presetSubtype="0" fill="hold" nodeType="withEffect">
                            <p:stCondLst>
                              <p:cond delay="209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450"/>
                                  <p:tgtEl>
                                    <p:spTgt spid="26"/>
                                  </p:tgtEl>
                                </p:cBhvr>
                              </p:animEffect>
                            </p:childTnLst>
                          </p:cTn>
                        </p:par>
                        <p:par>
                          <p:cTn id="52" presetID="10" presetClass="entr" presetSubtype="0" fill="hold" nodeType="withEffect">
                            <p:stCondLst>
                              <p:cond delay="2216"/>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450"/>
                                  <p:tgtEl>
                                    <p:spTgt spid="27"/>
                                  </p:tgtEl>
                                </p:cBhvr>
                              </p:animEffect>
                            </p:childTnLst>
                          </p:cTn>
                        </p:par>
                        <p:par>
                          <p:cTn id="55" presetID="10" presetClass="entr" presetSubtype="0" fill="hold" nodeType="withEffect">
                            <p:stCondLst>
                              <p:cond delay="2342"/>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450"/>
                                  <p:tgtEl>
                                    <p:spTgt spid="28"/>
                                  </p:tgtEl>
                                </p:cBhvr>
                              </p:animEffect>
                            </p:childTnLst>
                          </p:cTn>
                        </p:par>
                        <p:par>
                          <p:cTn id="58" presetID="10" presetClass="entr" presetSubtype="0" fill="hold" nodeType="withEffect">
                            <p:stCondLst>
                              <p:cond delay="2468"/>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450"/>
                                  <p:tgtEl>
                                    <p:spTgt spid="29"/>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Tasks, trust and online sales — part of the same system</a:t>
            </a:r>
            <a:endParaRPr lang="en-US" sz="2600" dirty="0"/>
          </a:p>
        </p:txBody>
      </p:sp>
      <p:sp>
        <p:nvSpPr>
          <p:cNvPr id="3" name="A_cd_242"/>
          <p:cNvSpPr/>
          <p:nvPr/>
        </p:nvSpPr>
        <p:spPr>
          <a:xfrm>
            <a:off x="457200" y="1188720"/>
            <a:ext cx="2606040" cy="3337560"/>
          </a:xfrm>
          <a:prstGeom prst="roundRect">
            <a:avLst>
              <a:gd name="adj" fmla="val 2807"/>
            </a:avLst>
          </a:prstGeom>
          <a:solidFill>
            <a:schemeClr val="tx2"/>
          </a:solidFill>
          <a:ln w="9525">
            <a:solidFill>
              <a:srgbClr val="2E2E36"/>
            </a:solidFill>
            <a:prstDash val="solid"/>
          </a:ln>
        </p:spPr>
      </p:sp>
      <p:pic>
        <p:nvPicPr>
          <p:cNvPr id="4" name="A_im_243" descr="/tmp/claude-1001/-var-www-vhosts-merciglobalteam/458c27f0-671d-48e8-803f-cbd879a30373/scratchpad/deckimg/diary.jpg">    </p:cNvPr>
          <p:cNvPicPr>
            <a:picLocks noChangeAspect="1"/>
          </p:cNvPicPr>
          <p:nvPr/>
        </p:nvPicPr>
        <p:blipFill>
          <a:blip r:embed="rId1"/>
          <a:srcRect l="0" r="0" t="0" b="0"/>
          <a:stretch/>
        </p:blipFill>
        <p:spPr>
          <a:xfrm>
            <a:off x="457200" y="1188720"/>
            <a:ext cx="2606040" cy="1371600"/>
          </a:xfrm>
          <a:prstGeom prst="rect">
            <a:avLst/>
          </a:prstGeom>
        </p:spPr>
      </p:pic>
      <p:sp>
        <p:nvSpPr>
          <p:cNvPr id="5" name="A_t_244"/>
          <p:cNvSpPr txBox="1"/>
          <p:nvPr/>
        </p:nvSpPr>
        <p:spPr>
          <a:xfrm>
            <a:off x="640080" y="2697480"/>
            <a:ext cx="2240280" cy="320040"/>
          </a:xfrm>
          <a:prstGeom prst="rect">
            <a:avLst/>
          </a:prstGeom>
          <a:noFill/>
          <a:ln/>
        </p:spPr>
        <p:txBody>
          <a:bodyPr wrap="square" lIns="0" tIns="0" rIns="0" bIns="0" rtlCol="0" anchor="t"/>
          <a:lstStyle/>
          <a:p>
            <a:pPr indent="0" marL="0">
              <a:buNone/>
            </a:pPr>
            <a:r>
              <a:rPr lang="en-US" sz="1500" b="1" dirty="0">
                <a:solidFill>
                  <a:schemeClr val="bg1"/>
                </a:solidFill>
              </a:rPr>
              <a:t>Tasks Diary</a:t>
            </a:r>
            <a:endParaRPr lang="en-US" sz="1500" dirty="0"/>
          </a:p>
        </p:txBody>
      </p:sp>
      <p:sp>
        <p:nvSpPr>
          <p:cNvPr id="6" name="A_d_245"/>
          <p:cNvSpPr txBox="1"/>
          <p:nvPr/>
        </p:nvSpPr>
        <p:spPr>
          <a:xfrm>
            <a:off x="640080" y="3063240"/>
            <a:ext cx="2240280" cy="1371600"/>
          </a:xfrm>
          <a:prstGeom prst="rect">
            <a:avLst/>
          </a:prstGeom>
          <a:noFill/>
          <a:ln/>
        </p:spPr>
        <p:txBody>
          <a:bodyPr wrap="square" lIns="0" tIns="0" rIns="0" bIns="0" rtlCol="0" anchor="t"/>
          <a:lstStyle/>
          <a:p>
            <a:pPr indent="0" marL="0">
              <a:buNone/>
            </a:pPr>
            <a:r>
              <a:rPr lang="en-US" sz="1100" dirty="0">
                <a:solidFill>
                  <a:schemeClr val="bg2"/>
                </a:solidFill>
              </a:rPr>
              <a:t>Every task, promise and follow-up is written once and carried forward until it is done — with reminders on Telegram. No customer commitment is forgotten.</a:t>
            </a:r>
            <a:endParaRPr lang="en-US" sz="1100" dirty="0"/>
          </a:p>
        </p:txBody>
      </p:sp>
      <p:sp>
        <p:nvSpPr>
          <p:cNvPr id="7" name="A_cd_246"/>
          <p:cNvSpPr/>
          <p:nvPr/>
        </p:nvSpPr>
        <p:spPr>
          <a:xfrm>
            <a:off x="3246120" y="1188720"/>
            <a:ext cx="2606040" cy="3337560"/>
          </a:xfrm>
          <a:prstGeom prst="roundRect">
            <a:avLst>
              <a:gd name="adj" fmla="val 2807"/>
            </a:avLst>
          </a:prstGeom>
          <a:solidFill>
            <a:schemeClr val="tx2"/>
          </a:solidFill>
          <a:ln w="9525">
            <a:solidFill>
              <a:srgbClr val="2E2E36"/>
            </a:solidFill>
            <a:prstDash val="solid"/>
          </a:ln>
        </p:spPr>
      </p:sp>
      <p:pic>
        <p:nvPicPr>
          <p:cNvPr id="8" name="A_im_247" descr="/tmp/claude-1001/-var-www-vhosts-merciglobalteam/458c27f0-671d-48e8-803f-cbd879a30373/scratchpad/deckimg/accounts.jpg">    </p:cNvPr>
          <p:cNvPicPr>
            <a:picLocks noChangeAspect="1"/>
          </p:cNvPicPr>
          <p:nvPr/>
        </p:nvPicPr>
        <p:blipFill>
          <a:blip r:embed="rId2"/>
          <a:srcRect l="0" r="0" t="0" b="0"/>
          <a:stretch/>
        </p:blipFill>
        <p:spPr>
          <a:xfrm>
            <a:off x="3246120" y="1188720"/>
            <a:ext cx="2606040" cy="1371600"/>
          </a:xfrm>
          <a:prstGeom prst="rect">
            <a:avLst/>
          </a:prstGeom>
        </p:spPr>
      </p:pic>
      <p:sp>
        <p:nvSpPr>
          <p:cNvPr id="9" name="A_t_248"/>
          <p:cNvSpPr txBox="1"/>
          <p:nvPr/>
        </p:nvSpPr>
        <p:spPr>
          <a:xfrm>
            <a:off x="3429000" y="2697480"/>
            <a:ext cx="2240280" cy="320040"/>
          </a:xfrm>
          <a:prstGeom prst="rect">
            <a:avLst/>
          </a:prstGeom>
          <a:noFill/>
          <a:ln/>
        </p:spPr>
        <p:txBody>
          <a:bodyPr wrap="square" lIns="0" tIns="0" rIns="0" bIns="0" rtlCol="0" anchor="t"/>
          <a:lstStyle/>
          <a:p>
            <a:pPr indent="0" marL="0">
              <a:buNone/>
            </a:pPr>
            <a:r>
              <a:rPr lang="en-US" sz="1500" b="1" dirty="0">
                <a:solidFill>
                  <a:schemeClr val="bg1"/>
                </a:solidFill>
              </a:rPr>
              <a:t>Blacklist</a:t>
            </a:r>
            <a:endParaRPr lang="en-US" sz="1500" dirty="0"/>
          </a:p>
        </p:txBody>
      </p:sp>
      <p:sp>
        <p:nvSpPr>
          <p:cNvPr id="10" name="A_d_249"/>
          <p:cNvSpPr txBox="1"/>
          <p:nvPr/>
        </p:nvSpPr>
        <p:spPr>
          <a:xfrm>
            <a:off x="3429000" y="3063240"/>
            <a:ext cx="2240280" cy="1371600"/>
          </a:xfrm>
          <a:prstGeom prst="rect">
            <a:avLst/>
          </a:prstGeom>
          <a:noFill/>
          <a:ln/>
        </p:spPr>
        <p:txBody>
          <a:bodyPr wrap="square" lIns="0" tIns="0" rIns="0" bIns="0" rtlCol="0" anchor="t"/>
          <a:lstStyle/>
          <a:p>
            <a:pPr indent="0" marL="0">
              <a:buNone/>
            </a:pPr>
            <a:r>
              <a:rPr lang="en-US" sz="1100" dirty="0">
                <a:solidFill>
                  <a:schemeClr val="bg2"/>
                </a:solidFill>
              </a:rPr>
              <a:t>Check a new party by GSTIN, PAN or mobile before you extend credit. Guards against forged transactions, bounced cheques and parties who vanish with goods.</a:t>
            </a:r>
            <a:endParaRPr lang="en-US" sz="1100" dirty="0"/>
          </a:p>
        </p:txBody>
      </p:sp>
      <p:sp>
        <p:nvSpPr>
          <p:cNvPr id="11" name="A_cd_250"/>
          <p:cNvSpPr/>
          <p:nvPr/>
        </p:nvSpPr>
        <p:spPr>
          <a:xfrm>
            <a:off x="6035040" y="1188720"/>
            <a:ext cx="2606040" cy="3337560"/>
          </a:xfrm>
          <a:prstGeom prst="roundRect">
            <a:avLst>
              <a:gd name="adj" fmla="val 2807"/>
            </a:avLst>
          </a:prstGeom>
          <a:solidFill>
            <a:schemeClr val="tx2"/>
          </a:solidFill>
          <a:ln w="9525">
            <a:solidFill>
              <a:srgbClr val="2E2E36"/>
            </a:solidFill>
            <a:prstDash val="solid"/>
          </a:ln>
        </p:spPr>
      </p:sp>
      <p:pic>
        <p:nvPicPr>
          <p:cNvPr id="12" name="A_im_251" descr="/tmp/claude-1001/-var-www-vhosts-merciglobalteam/458c27f0-671d-48e8-803f-cbd879a30373/scratchpad/deckimg/ecom.jpg">    </p:cNvPr>
          <p:cNvPicPr>
            <a:picLocks noChangeAspect="1"/>
          </p:cNvPicPr>
          <p:nvPr/>
        </p:nvPicPr>
        <p:blipFill>
          <a:blip r:embed="rId3"/>
          <a:srcRect l="0" r="0" t="0" b="0"/>
          <a:stretch/>
        </p:blipFill>
        <p:spPr>
          <a:xfrm>
            <a:off x="6035040" y="1188720"/>
            <a:ext cx="2606040" cy="1371600"/>
          </a:xfrm>
          <a:prstGeom prst="rect">
            <a:avLst/>
          </a:prstGeom>
        </p:spPr>
      </p:pic>
      <p:sp>
        <p:nvSpPr>
          <p:cNvPr id="13" name="A_t_252"/>
          <p:cNvSpPr txBox="1"/>
          <p:nvPr/>
        </p:nvSpPr>
        <p:spPr>
          <a:xfrm>
            <a:off x="6217920" y="2697480"/>
            <a:ext cx="2240280" cy="320040"/>
          </a:xfrm>
          <a:prstGeom prst="rect">
            <a:avLst/>
          </a:prstGeom>
          <a:noFill/>
          <a:ln/>
        </p:spPr>
        <p:txBody>
          <a:bodyPr wrap="square" lIns="0" tIns="0" rIns="0" bIns="0" rtlCol="0" anchor="t"/>
          <a:lstStyle/>
          <a:p>
            <a:pPr indent="0" marL="0">
              <a:buNone/>
            </a:pPr>
            <a:r>
              <a:rPr lang="en-US" sz="1500" b="1" dirty="0">
                <a:solidFill>
                  <a:schemeClr val="bg1"/>
                </a:solidFill>
              </a:rPr>
              <a:t>E-Commerce Sync</a:t>
            </a:r>
            <a:endParaRPr lang="en-US" sz="1500" dirty="0"/>
          </a:p>
        </p:txBody>
      </p:sp>
      <p:sp>
        <p:nvSpPr>
          <p:cNvPr id="14" name="A_d_253"/>
          <p:cNvSpPr txBox="1"/>
          <p:nvPr/>
        </p:nvSpPr>
        <p:spPr>
          <a:xfrm>
            <a:off x="6217920" y="3063240"/>
            <a:ext cx="2240280" cy="1371600"/>
          </a:xfrm>
          <a:prstGeom prst="rect">
            <a:avLst/>
          </a:prstGeom>
          <a:noFill/>
          <a:ln/>
        </p:spPr>
        <p:txBody>
          <a:bodyPr wrap="square" lIns="0" tIns="0" rIns="0" bIns="0" rtlCol="0" anchor="t"/>
          <a:lstStyle/>
          <a:p>
            <a:pPr indent="0" marL="0">
              <a:buNone/>
            </a:pPr>
            <a:r>
              <a:rPr lang="en-US" sz="1100" dirty="0">
                <a:solidFill>
                  <a:schemeClr val="bg2"/>
                </a:solidFill>
              </a:rPr>
              <a:t>Marketplace orders, stock and prices stay in sync with the ERP, and your own website or online store goes live in minutes.</a:t>
            </a:r>
            <a:endParaRPr lang="en-US" sz="11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8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6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6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104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8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32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46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6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74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The same work — without the manual part</a:t>
            </a:r>
            <a:endParaRPr lang="en-US" sz="2600" dirty="0"/>
          </a:p>
        </p:txBody>
      </p:sp>
      <p:graphicFrame>
        <p:nvGraphicFramePr>
          <p:cNvPr id="18" name="A_tbl_254"/>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3017520"/>
                <a:gridCol w="3474720"/>
              </a:tblGrid>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solidFill>
                      <a:srgbClr val="1A1A1F"/>
                    </a:solidFill>
                  </a:tcPr>
                </a:tc>
                <a:tc>
                  <a:txBody>
                    <a:bodyPr/>
                    <a:lstStyle/>
                    <a:p>
                      <a:pPr indent="0" marL="0">
                        <a:buNone/>
                      </a:pPr>
                      <a:r>
                        <a:rPr lang="en-US" sz="1200" b="1" dirty="0">
                          <a:solidFill>
                            <a:srgbClr val="B4B4BC"/>
                          </a:solidFill>
                          <a:latin typeface="Calibri" pitchFamily="34" charset="0"/>
                          <a:ea typeface="Calibri" pitchFamily="34" charset="-122"/>
                          <a:cs typeface="Calibri" pitchFamily="34" charset="-120"/>
                        </a:rPr>
                        <a:t>Usually</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solidFill>
                      <a:srgbClr val="1A1A1F"/>
                    </a:solidFill>
                  </a:tcPr>
                </a:tc>
                <a:tc>
                  <a:txBody>
                    <a:bodyPr/>
                    <a:lstStyle/>
                    <a:p>
                      <a:pPr indent="0" marL="0">
                        <a:buNone/>
                      </a:pPr>
                      <a:r>
                        <a:rPr lang="en-US" sz="1200" b="1" dirty="0">
                          <a:solidFill>
                            <a:srgbClr val="C9A84C"/>
                          </a:solidFill>
                          <a:latin typeface="Calibri" pitchFamily="34" charset="0"/>
                          <a:ea typeface="Calibri" pitchFamily="34" charset="-122"/>
                          <a:cs typeface="Calibri" pitchFamily="34" charset="-120"/>
                        </a:rPr>
                        <a:t>With Merciglobal</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solidFill>
                      <a:srgbClr val="1A1A1F"/>
                    </a:solidFill>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Supplier bills</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Collected, keyed in and checked by hand</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Read by AI and posted against the right account</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Payment follow-up</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Calls and messages from a person, when time allows</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Scheduled reminders and AI calls, every day, on time</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Payment matching</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Bank lines and screenshots matched manually</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Matched to the best pending invoice, rules applied</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Customer queries</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Wait for office hours and a free person</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Answered at once, 24×7, in their own language</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Finding a product</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Scroll catalogues, ask someone who remembers</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Snap a photo — the closest SKUs in about a second</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r h="43891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New party risk</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B4B4BC"/>
                          </a:solidFill>
                          <a:latin typeface="Calibri" pitchFamily="34" charset="0"/>
                          <a:ea typeface="Calibri" pitchFamily="34" charset="-122"/>
                          <a:cs typeface="Calibri" pitchFamily="34" charset="-120"/>
                        </a:rPr>
                        <a:t>Trust and hope</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Blacklist check before the first invoice</a:t>
                      </a:r>
                      <a:endParaRPr lang="en-US" sz="1200" dirty="0">
                        <a:latin typeface="Calibri" charset="0"/>
                        <a:ea typeface="Calibri" charset="0"/>
                        <a:cs typeface="Calibri" charset="0"/>
                      </a:endParaRPr>
                    </a:p>
                  </a:txBody>
                  <a:tcPr marL="109728" marR="109728" marT="36576" marB="36576" anchor="ctr">
                    <a:lnL w="9525" cap="flat" cmpd="sng" algn="ctr">
                      <a:solidFill>
                        <a:srgbClr val="2E2E36"/>
                      </a:solidFill>
                      <a:prstDash val="solid"/>
                      <a:round/>
                      <a:headEnd type="none" w="med" len="med"/>
                      <a:tailEnd type="none" w="med" len="med"/>
                    </a:lnL>
                    <a:lnR w="9525" cap="flat" cmpd="sng" algn="ctr">
                      <a:solidFill>
                        <a:srgbClr val="2E2E36"/>
                      </a:solidFill>
                      <a:prstDash val="solid"/>
                      <a:round/>
                      <a:headEnd type="none" w="med" len="med"/>
                      <a:tailEnd type="none" w="med" len="med"/>
                    </a:lnR>
                    <a:lnT w="9525" cap="flat" cmpd="sng" algn="ctr">
                      <a:solidFill>
                        <a:srgbClr val="2E2E36"/>
                      </a:solidFill>
                      <a:prstDash val="solid"/>
                      <a:round/>
                      <a:headEnd type="none" w="med" len="med"/>
                      <a:tailEnd type="none" w="med" len="med"/>
                    </a:lnT>
                    <a:lnB w="9525" cap="flat" cmpd="sng" algn="ctr">
                      <a:solidFill>
                        <a:srgbClr val="2E2E36"/>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18"/>
                                  </p:tgtEl>
                                  <p:attrNameLst>
                                    <p:attrName>style.visibility</p:attrName>
                                  </p:attrNameLst>
                                </p:cBhvr>
                                <p:to>
                                  <p:strVal val="visible"/>
                                </p:to>
                              </p:set>
                              <p:animEffect transition="in" filter="fade">
                                <p:cBhvr>
                                  <p:cTn id="6" dur="450"/>
                                  <p:tgtEl>
                                    <p:spTgt spid="18"/>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What it adds up to</a:t>
            </a:r>
            <a:endParaRPr lang="en-US" sz="2600" dirty="0"/>
          </a:p>
        </p:txBody>
      </p:sp>
      <p:sp>
        <p:nvSpPr>
          <p:cNvPr id="3" name="A_cd_255"/>
          <p:cNvSpPr/>
          <p:nvPr/>
        </p:nvSpPr>
        <p:spPr>
          <a:xfrm>
            <a:off x="457200" y="1234440"/>
            <a:ext cx="1554480" cy="3154680"/>
          </a:xfrm>
          <a:prstGeom prst="roundRect">
            <a:avLst>
              <a:gd name="adj" fmla="val 4706"/>
            </a:avLst>
          </a:prstGeom>
          <a:solidFill>
            <a:schemeClr val="tx2"/>
          </a:solidFill>
          <a:ln w="9525">
            <a:solidFill>
              <a:srgbClr val="2E2E36"/>
            </a:solidFill>
            <a:prstDash val="solid"/>
          </a:ln>
        </p:spPr>
      </p:sp>
      <p:sp>
        <p:nvSpPr>
          <p:cNvPr id="4" name="A_ic_256"/>
          <p:cNvSpPr/>
          <p:nvPr/>
        </p:nvSpPr>
        <p:spPr>
          <a:xfrm>
            <a:off x="640080" y="1463040"/>
            <a:ext cx="603504" cy="603504"/>
          </a:xfrm>
          <a:prstGeom prst="ellipse">
            <a:avLst/>
          </a:prstGeom>
          <a:solidFill>
            <a:schemeClr val="accent1">
              <a:alpha val="16000"/>
            </a:schemeClr>
          </a:solidFill>
          <a:ln w="9525">
            <a:solidFill>
              <a:srgbClr val="C9A84C">
                <a:alpha val="50000"/>
              </a:srgbClr>
            </a:solidFill>
            <a:prstDash val="solid"/>
          </a:ln>
        </p:spPr>
      </p:sp>
      <p:pic>
        <p:nvPicPr>
          <p:cNvPr id="5" name="A_ig_257" descr="preencoded.png">    </p:cNvPr>
          <p:cNvPicPr>
            <a:picLocks noChangeAspect="1"/>
          </p:cNvPicPr>
          <p:nvPr/>
        </p:nvPicPr>
        <p:blipFill>
          <a:blip r:embed="rId1"/>
          <a:stretch>
            <a:fillRect/>
          </a:stretch>
        </p:blipFill>
        <p:spPr>
          <a:xfrm>
            <a:off x="784921" y="1607881"/>
            <a:ext cx="313822" cy="313822"/>
          </a:xfrm>
          <a:prstGeom prst="rect">
            <a:avLst/>
          </a:prstGeom>
        </p:spPr>
      </p:pic>
      <p:sp>
        <p:nvSpPr>
          <p:cNvPr id="6" name="A_o_258"/>
          <p:cNvSpPr txBox="1"/>
          <p:nvPr/>
        </p:nvSpPr>
        <p:spPr>
          <a:xfrm>
            <a:off x="640080" y="2286000"/>
            <a:ext cx="1234440" cy="548640"/>
          </a:xfrm>
          <a:prstGeom prst="rect">
            <a:avLst/>
          </a:prstGeom>
          <a:noFill/>
          <a:ln/>
        </p:spPr>
        <p:txBody>
          <a:bodyPr wrap="square" lIns="0" tIns="0" rIns="0" bIns="0" rtlCol="0" anchor="t"/>
          <a:lstStyle/>
          <a:p>
            <a:pPr indent="0" marL="0">
              <a:buNone/>
            </a:pPr>
            <a:r>
              <a:rPr lang="en-US" sz="1600" b="1" dirty="0">
                <a:solidFill>
                  <a:schemeClr val="accent1"/>
                </a:solidFill>
              </a:rPr>
              <a:t>Cost saving</a:t>
            </a:r>
            <a:endParaRPr lang="en-US" sz="1600" dirty="0"/>
          </a:p>
        </p:txBody>
      </p:sp>
      <p:sp>
        <p:nvSpPr>
          <p:cNvPr id="7" name="A_o_259"/>
          <p:cNvSpPr txBox="1"/>
          <p:nvPr/>
        </p:nvSpPr>
        <p:spPr>
          <a:xfrm>
            <a:off x="640080" y="2880360"/>
            <a:ext cx="1234440" cy="1371600"/>
          </a:xfrm>
          <a:prstGeom prst="rect">
            <a:avLst/>
          </a:prstGeom>
          <a:noFill/>
          <a:ln/>
        </p:spPr>
        <p:txBody>
          <a:bodyPr wrap="square" lIns="0" tIns="0" rIns="0" bIns="0" rtlCol="0" anchor="t"/>
          <a:lstStyle/>
          <a:p>
            <a:pPr indent="0" marL="0">
              <a:buNone/>
            </a:pPr>
            <a:r>
              <a:rPr lang="en-US" sz="1200" dirty="0">
                <a:solidFill>
                  <a:schemeClr val="bg2"/>
                </a:solidFill>
              </a:rPr>
              <a:t>Less clerical work, fewer write-offs, fewer missed dues.</a:t>
            </a:r>
            <a:endParaRPr lang="en-US" sz="1200" dirty="0"/>
          </a:p>
        </p:txBody>
      </p:sp>
      <p:sp>
        <p:nvSpPr>
          <p:cNvPr id="8" name="A_cd_260"/>
          <p:cNvSpPr/>
          <p:nvPr/>
        </p:nvSpPr>
        <p:spPr>
          <a:xfrm>
            <a:off x="2139696" y="1234440"/>
            <a:ext cx="1554480" cy="3154680"/>
          </a:xfrm>
          <a:prstGeom prst="roundRect">
            <a:avLst>
              <a:gd name="adj" fmla="val 4706"/>
            </a:avLst>
          </a:prstGeom>
          <a:solidFill>
            <a:schemeClr val="tx2"/>
          </a:solidFill>
          <a:ln w="9525">
            <a:solidFill>
              <a:srgbClr val="2E2E36"/>
            </a:solidFill>
            <a:prstDash val="solid"/>
          </a:ln>
        </p:spPr>
      </p:sp>
      <p:sp>
        <p:nvSpPr>
          <p:cNvPr id="9" name="A_ic_261"/>
          <p:cNvSpPr/>
          <p:nvPr/>
        </p:nvSpPr>
        <p:spPr>
          <a:xfrm>
            <a:off x="2322576" y="1463040"/>
            <a:ext cx="603504" cy="603504"/>
          </a:xfrm>
          <a:prstGeom prst="ellipse">
            <a:avLst/>
          </a:prstGeom>
          <a:solidFill>
            <a:schemeClr val="accent1">
              <a:alpha val="16000"/>
            </a:schemeClr>
          </a:solidFill>
          <a:ln w="9525">
            <a:solidFill>
              <a:srgbClr val="C9A84C">
                <a:alpha val="50000"/>
              </a:srgbClr>
            </a:solidFill>
            <a:prstDash val="solid"/>
          </a:ln>
        </p:spPr>
      </p:sp>
      <p:pic>
        <p:nvPicPr>
          <p:cNvPr id="10" name="A_ig_262" descr="preencoded.png">    </p:cNvPr>
          <p:cNvPicPr>
            <a:picLocks noChangeAspect="1"/>
          </p:cNvPicPr>
          <p:nvPr/>
        </p:nvPicPr>
        <p:blipFill>
          <a:blip r:embed="rId2"/>
          <a:stretch>
            <a:fillRect/>
          </a:stretch>
        </p:blipFill>
        <p:spPr>
          <a:xfrm>
            <a:off x="2467417" y="1607881"/>
            <a:ext cx="313822" cy="313822"/>
          </a:xfrm>
          <a:prstGeom prst="rect">
            <a:avLst/>
          </a:prstGeom>
        </p:spPr>
      </p:pic>
      <p:sp>
        <p:nvSpPr>
          <p:cNvPr id="11" name="A_o_263"/>
          <p:cNvSpPr txBox="1"/>
          <p:nvPr/>
        </p:nvSpPr>
        <p:spPr>
          <a:xfrm>
            <a:off x="2322576" y="2286000"/>
            <a:ext cx="1234440" cy="548640"/>
          </a:xfrm>
          <a:prstGeom prst="rect">
            <a:avLst/>
          </a:prstGeom>
          <a:noFill/>
          <a:ln/>
        </p:spPr>
        <p:txBody>
          <a:bodyPr wrap="square" lIns="0" tIns="0" rIns="0" bIns="0" rtlCol="0" anchor="t"/>
          <a:lstStyle/>
          <a:p>
            <a:pPr indent="0" marL="0">
              <a:buNone/>
            </a:pPr>
            <a:r>
              <a:rPr lang="en-US" sz="1600" b="1" dirty="0">
                <a:solidFill>
                  <a:schemeClr val="accent1"/>
                </a:solidFill>
              </a:rPr>
              <a:t>Manpower saving</a:t>
            </a:r>
            <a:endParaRPr lang="en-US" sz="1600" dirty="0"/>
          </a:p>
        </p:txBody>
      </p:sp>
      <p:sp>
        <p:nvSpPr>
          <p:cNvPr id="12" name="A_o_264"/>
          <p:cNvSpPr txBox="1"/>
          <p:nvPr/>
        </p:nvSpPr>
        <p:spPr>
          <a:xfrm>
            <a:off x="2322576" y="2880360"/>
            <a:ext cx="1234440" cy="1371600"/>
          </a:xfrm>
          <a:prstGeom prst="rect">
            <a:avLst/>
          </a:prstGeom>
          <a:noFill/>
          <a:ln/>
        </p:spPr>
        <p:txBody>
          <a:bodyPr wrap="square" lIns="0" tIns="0" rIns="0" bIns="0" rtlCol="0" anchor="t"/>
          <a:lstStyle/>
          <a:p>
            <a:pPr indent="0" marL="0">
              <a:buNone/>
            </a:pPr>
            <a:r>
              <a:rPr lang="en-US" sz="1200" dirty="0">
                <a:solidFill>
                  <a:schemeClr val="bg2"/>
                </a:solidFill>
              </a:rPr>
              <a:t>Keying, chasing and matching move to the machine.</a:t>
            </a:r>
            <a:endParaRPr lang="en-US" sz="1200" dirty="0"/>
          </a:p>
        </p:txBody>
      </p:sp>
      <p:sp>
        <p:nvSpPr>
          <p:cNvPr id="13" name="A_cd_265"/>
          <p:cNvSpPr/>
          <p:nvPr/>
        </p:nvSpPr>
        <p:spPr>
          <a:xfrm>
            <a:off x="3822192" y="1234440"/>
            <a:ext cx="1554480" cy="3154680"/>
          </a:xfrm>
          <a:prstGeom prst="roundRect">
            <a:avLst>
              <a:gd name="adj" fmla="val 4706"/>
            </a:avLst>
          </a:prstGeom>
          <a:solidFill>
            <a:schemeClr val="tx2"/>
          </a:solidFill>
          <a:ln w="9525">
            <a:solidFill>
              <a:srgbClr val="2E2E36"/>
            </a:solidFill>
            <a:prstDash val="solid"/>
          </a:ln>
        </p:spPr>
      </p:sp>
      <p:sp>
        <p:nvSpPr>
          <p:cNvPr id="14" name="A_ic_266"/>
          <p:cNvSpPr/>
          <p:nvPr/>
        </p:nvSpPr>
        <p:spPr>
          <a:xfrm>
            <a:off x="4005072" y="1463040"/>
            <a:ext cx="603504" cy="603504"/>
          </a:xfrm>
          <a:prstGeom prst="ellipse">
            <a:avLst/>
          </a:prstGeom>
          <a:solidFill>
            <a:schemeClr val="accent1">
              <a:alpha val="16000"/>
            </a:schemeClr>
          </a:solidFill>
          <a:ln w="9525">
            <a:solidFill>
              <a:srgbClr val="C9A84C">
                <a:alpha val="50000"/>
              </a:srgbClr>
            </a:solidFill>
            <a:prstDash val="solid"/>
          </a:ln>
        </p:spPr>
      </p:sp>
      <p:pic>
        <p:nvPicPr>
          <p:cNvPr id="15" name="A_ig_267" descr="preencoded.png">    </p:cNvPr>
          <p:cNvPicPr>
            <a:picLocks noChangeAspect="1"/>
          </p:cNvPicPr>
          <p:nvPr/>
        </p:nvPicPr>
        <p:blipFill>
          <a:blip r:embed="rId3"/>
          <a:stretch>
            <a:fillRect/>
          </a:stretch>
        </p:blipFill>
        <p:spPr>
          <a:xfrm>
            <a:off x="4149913" y="1607881"/>
            <a:ext cx="313822" cy="313822"/>
          </a:xfrm>
          <a:prstGeom prst="rect">
            <a:avLst/>
          </a:prstGeom>
        </p:spPr>
      </p:pic>
      <p:sp>
        <p:nvSpPr>
          <p:cNvPr id="16" name="A_o_268"/>
          <p:cNvSpPr txBox="1"/>
          <p:nvPr/>
        </p:nvSpPr>
        <p:spPr>
          <a:xfrm>
            <a:off x="4005072" y="2286000"/>
            <a:ext cx="1234440" cy="548640"/>
          </a:xfrm>
          <a:prstGeom prst="rect">
            <a:avLst/>
          </a:prstGeom>
          <a:noFill/>
          <a:ln/>
        </p:spPr>
        <p:txBody>
          <a:bodyPr wrap="square" lIns="0" tIns="0" rIns="0" bIns="0" rtlCol="0" anchor="t"/>
          <a:lstStyle/>
          <a:p>
            <a:pPr indent="0" marL="0">
              <a:buNone/>
            </a:pPr>
            <a:r>
              <a:rPr lang="en-US" sz="1600" b="1" dirty="0">
                <a:solidFill>
                  <a:schemeClr val="accent1"/>
                </a:solidFill>
              </a:rPr>
              <a:t>Accuracy</a:t>
            </a:r>
            <a:endParaRPr lang="en-US" sz="1600" dirty="0"/>
          </a:p>
        </p:txBody>
      </p:sp>
      <p:sp>
        <p:nvSpPr>
          <p:cNvPr id="17" name="A_o_269"/>
          <p:cNvSpPr txBox="1"/>
          <p:nvPr/>
        </p:nvSpPr>
        <p:spPr>
          <a:xfrm>
            <a:off x="4005072" y="2880360"/>
            <a:ext cx="1234440" cy="1371600"/>
          </a:xfrm>
          <a:prstGeom prst="rect">
            <a:avLst/>
          </a:prstGeom>
          <a:noFill/>
          <a:ln/>
        </p:spPr>
        <p:txBody>
          <a:bodyPr wrap="square" lIns="0" tIns="0" rIns="0" bIns="0" rtlCol="0" anchor="t"/>
          <a:lstStyle/>
          <a:p>
            <a:pPr indent="0" marL="0">
              <a:buNone/>
            </a:pPr>
            <a:r>
              <a:rPr lang="en-US" sz="1200" dirty="0">
                <a:solidFill>
                  <a:schemeClr val="bg2"/>
                </a:solidFill>
              </a:rPr>
              <a:t>Validated numbers, documents and masters; no double entry.</a:t>
            </a:r>
            <a:endParaRPr lang="en-US" sz="1200" dirty="0"/>
          </a:p>
        </p:txBody>
      </p:sp>
      <p:sp>
        <p:nvSpPr>
          <p:cNvPr id="18" name="A_cd_270"/>
          <p:cNvSpPr/>
          <p:nvPr/>
        </p:nvSpPr>
        <p:spPr>
          <a:xfrm>
            <a:off x="5504688" y="1234440"/>
            <a:ext cx="1554480" cy="3154680"/>
          </a:xfrm>
          <a:prstGeom prst="roundRect">
            <a:avLst>
              <a:gd name="adj" fmla="val 4706"/>
            </a:avLst>
          </a:prstGeom>
          <a:solidFill>
            <a:schemeClr val="tx2"/>
          </a:solidFill>
          <a:ln w="9525">
            <a:solidFill>
              <a:srgbClr val="2E2E36"/>
            </a:solidFill>
            <a:prstDash val="solid"/>
          </a:ln>
        </p:spPr>
      </p:sp>
      <p:sp>
        <p:nvSpPr>
          <p:cNvPr id="19" name="A_ic_271"/>
          <p:cNvSpPr/>
          <p:nvPr/>
        </p:nvSpPr>
        <p:spPr>
          <a:xfrm>
            <a:off x="5687568" y="1463040"/>
            <a:ext cx="603504" cy="603504"/>
          </a:xfrm>
          <a:prstGeom prst="ellipse">
            <a:avLst/>
          </a:prstGeom>
          <a:solidFill>
            <a:schemeClr val="accent1">
              <a:alpha val="16000"/>
            </a:schemeClr>
          </a:solidFill>
          <a:ln w="9525">
            <a:solidFill>
              <a:srgbClr val="C9A84C">
                <a:alpha val="50000"/>
              </a:srgbClr>
            </a:solidFill>
            <a:prstDash val="solid"/>
          </a:ln>
        </p:spPr>
      </p:sp>
      <p:pic>
        <p:nvPicPr>
          <p:cNvPr id="20" name="A_ig_272" descr="preencoded.png">    </p:cNvPr>
          <p:cNvPicPr>
            <a:picLocks noChangeAspect="1"/>
          </p:cNvPicPr>
          <p:nvPr/>
        </p:nvPicPr>
        <p:blipFill>
          <a:blip r:embed="rId4"/>
          <a:stretch>
            <a:fillRect/>
          </a:stretch>
        </p:blipFill>
        <p:spPr>
          <a:xfrm>
            <a:off x="5832409" y="1607881"/>
            <a:ext cx="313822" cy="313822"/>
          </a:xfrm>
          <a:prstGeom prst="rect">
            <a:avLst/>
          </a:prstGeom>
        </p:spPr>
      </p:pic>
      <p:sp>
        <p:nvSpPr>
          <p:cNvPr id="21" name="A_o_273"/>
          <p:cNvSpPr txBox="1"/>
          <p:nvPr/>
        </p:nvSpPr>
        <p:spPr>
          <a:xfrm>
            <a:off x="5687568" y="2286000"/>
            <a:ext cx="1234440" cy="548640"/>
          </a:xfrm>
          <a:prstGeom prst="rect">
            <a:avLst/>
          </a:prstGeom>
          <a:noFill/>
          <a:ln/>
        </p:spPr>
        <p:txBody>
          <a:bodyPr wrap="square" lIns="0" tIns="0" rIns="0" bIns="0" rtlCol="0" anchor="t"/>
          <a:lstStyle/>
          <a:p>
            <a:pPr indent="0" marL="0">
              <a:buNone/>
            </a:pPr>
            <a:r>
              <a:rPr lang="en-US" sz="1600" b="1" dirty="0">
                <a:solidFill>
                  <a:schemeClr val="accent1"/>
                </a:solidFill>
              </a:rPr>
              <a:t>Speed</a:t>
            </a:r>
            <a:endParaRPr lang="en-US" sz="1600" dirty="0"/>
          </a:p>
        </p:txBody>
      </p:sp>
      <p:sp>
        <p:nvSpPr>
          <p:cNvPr id="22" name="A_o_274"/>
          <p:cNvSpPr txBox="1"/>
          <p:nvPr/>
        </p:nvSpPr>
        <p:spPr>
          <a:xfrm>
            <a:off x="5687568" y="2880360"/>
            <a:ext cx="1234440" cy="1371600"/>
          </a:xfrm>
          <a:prstGeom prst="rect">
            <a:avLst/>
          </a:prstGeom>
          <a:noFill/>
          <a:ln/>
        </p:spPr>
        <p:txBody>
          <a:bodyPr wrap="square" lIns="0" tIns="0" rIns="0" bIns="0" rtlCol="0" anchor="t"/>
          <a:lstStyle/>
          <a:p>
            <a:pPr indent="0" marL="0">
              <a:buNone/>
            </a:pPr>
            <a:r>
              <a:rPr lang="en-US" sz="1200" dirty="0">
                <a:solidFill>
                  <a:schemeClr val="bg2"/>
                </a:solidFill>
              </a:rPr>
              <a:t>Seconds instead of hours, every hour of every day.</a:t>
            </a:r>
            <a:endParaRPr lang="en-US" sz="1200" dirty="0"/>
          </a:p>
        </p:txBody>
      </p:sp>
      <p:sp>
        <p:nvSpPr>
          <p:cNvPr id="23" name="A_cd_275"/>
          <p:cNvSpPr/>
          <p:nvPr/>
        </p:nvSpPr>
        <p:spPr>
          <a:xfrm>
            <a:off x="7187184" y="1234440"/>
            <a:ext cx="1554480" cy="3154680"/>
          </a:xfrm>
          <a:prstGeom prst="roundRect">
            <a:avLst>
              <a:gd name="adj" fmla="val 4706"/>
            </a:avLst>
          </a:prstGeom>
          <a:solidFill>
            <a:schemeClr val="tx2"/>
          </a:solidFill>
          <a:ln w="9525">
            <a:solidFill>
              <a:srgbClr val="2E2E36"/>
            </a:solidFill>
            <a:prstDash val="solid"/>
          </a:ln>
        </p:spPr>
      </p:sp>
      <p:sp>
        <p:nvSpPr>
          <p:cNvPr id="24" name="A_ic_276"/>
          <p:cNvSpPr/>
          <p:nvPr/>
        </p:nvSpPr>
        <p:spPr>
          <a:xfrm>
            <a:off x="7370064" y="1463040"/>
            <a:ext cx="603504" cy="603504"/>
          </a:xfrm>
          <a:prstGeom prst="ellipse">
            <a:avLst/>
          </a:prstGeom>
          <a:solidFill>
            <a:schemeClr val="accent1">
              <a:alpha val="16000"/>
            </a:schemeClr>
          </a:solidFill>
          <a:ln w="9525">
            <a:solidFill>
              <a:srgbClr val="C9A84C">
                <a:alpha val="50000"/>
              </a:srgbClr>
            </a:solidFill>
            <a:prstDash val="solid"/>
          </a:ln>
        </p:spPr>
      </p:sp>
      <p:pic>
        <p:nvPicPr>
          <p:cNvPr id="25" name="A_ig_277" descr="preencoded.png">    </p:cNvPr>
          <p:cNvPicPr>
            <a:picLocks noChangeAspect="1"/>
          </p:cNvPicPr>
          <p:nvPr/>
        </p:nvPicPr>
        <p:blipFill>
          <a:blip r:embed="rId5"/>
          <a:stretch>
            <a:fillRect/>
          </a:stretch>
        </p:blipFill>
        <p:spPr>
          <a:xfrm>
            <a:off x="7514905" y="1607881"/>
            <a:ext cx="313822" cy="313822"/>
          </a:xfrm>
          <a:prstGeom prst="rect">
            <a:avLst/>
          </a:prstGeom>
        </p:spPr>
      </p:pic>
      <p:sp>
        <p:nvSpPr>
          <p:cNvPr id="26" name="A_o_278"/>
          <p:cNvSpPr txBox="1"/>
          <p:nvPr/>
        </p:nvSpPr>
        <p:spPr>
          <a:xfrm>
            <a:off x="7370064" y="2286000"/>
            <a:ext cx="1234440" cy="548640"/>
          </a:xfrm>
          <a:prstGeom prst="rect">
            <a:avLst/>
          </a:prstGeom>
          <a:noFill/>
          <a:ln/>
        </p:spPr>
        <p:txBody>
          <a:bodyPr wrap="square" lIns="0" tIns="0" rIns="0" bIns="0" rtlCol="0" anchor="t"/>
          <a:lstStyle/>
          <a:p>
            <a:pPr indent="0" marL="0">
              <a:buNone/>
            </a:pPr>
            <a:r>
              <a:rPr lang="en-US" sz="1600" b="1" dirty="0">
                <a:solidFill>
                  <a:schemeClr val="accent1"/>
                </a:solidFill>
              </a:rPr>
              <a:t>Trust &amp; brand</a:t>
            </a:r>
            <a:endParaRPr lang="en-US" sz="1600" dirty="0"/>
          </a:p>
        </p:txBody>
      </p:sp>
      <p:sp>
        <p:nvSpPr>
          <p:cNvPr id="27" name="A_o_279"/>
          <p:cNvSpPr txBox="1"/>
          <p:nvPr/>
        </p:nvSpPr>
        <p:spPr>
          <a:xfrm>
            <a:off x="7370064" y="2880360"/>
            <a:ext cx="1234440" cy="1371600"/>
          </a:xfrm>
          <a:prstGeom prst="rect">
            <a:avLst/>
          </a:prstGeom>
          <a:noFill/>
          <a:ln/>
        </p:spPr>
        <p:txBody>
          <a:bodyPr wrap="square" lIns="0" tIns="0" rIns="0" bIns="0" rtlCol="0" anchor="t"/>
          <a:lstStyle/>
          <a:p>
            <a:pPr indent="0" marL="0">
              <a:buNone/>
            </a:pPr>
            <a:r>
              <a:rPr lang="en-US" sz="1200" dirty="0">
                <a:solidFill>
                  <a:schemeClr val="bg2"/>
                </a:solidFill>
              </a:rPr>
              <a:t>Customers and suppliers feel served — and remember it.</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296"/>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392"/>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488"/>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584"/>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68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776"/>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872"/>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968"/>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064"/>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16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256"/>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352"/>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448"/>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1544"/>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164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1736"/>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1832"/>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par>
                          <p:cTn id="58" presetID="10" presetClass="entr" presetSubtype="0" fill="hold" nodeType="withEffect">
                            <p:stCondLst>
                              <p:cond delay="1928"/>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50"/>
                                  <p:tgtEl>
                                    <p:spTgt spid="21"/>
                                  </p:tgtEl>
                                </p:cBhvr>
                              </p:animEffect>
                            </p:childTnLst>
                          </p:cTn>
                        </p:par>
                        <p:par>
                          <p:cTn id="61" presetID="10" presetClass="entr" presetSubtype="0" fill="hold" nodeType="withEffect">
                            <p:stCondLst>
                              <p:cond delay="2024"/>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450"/>
                                  <p:tgtEl>
                                    <p:spTgt spid="22"/>
                                  </p:tgtEl>
                                </p:cBhvr>
                              </p:animEffect>
                            </p:childTnLst>
                          </p:cTn>
                        </p:par>
                        <p:par>
                          <p:cTn id="64" presetID="10" presetClass="entr" presetSubtype="0" fill="hold" nodeType="withEffect">
                            <p:stCondLst>
                              <p:cond delay="212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450"/>
                                  <p:tgtEl>
                                    <p:spTgt spid="23"/>
                                  </p:tgtEl>
                                </p:cBhvr>
                              </p:animEffect>
                            </p:childTnLst>
                          </p:cTn>
                        </p:par>
                        <p:par>
                          <p:cTn id="67" presetID="10" presetClass="entr" presetSubtype="0" fill="hold" nodeType="withEffect">
                            <p:stCondLst>
                              <p:cond delay="2216"/>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50"/>
                                  <p:tgtEl>
                                    <p:spTgt spid="24"/>
                                  </p:tgtEl>
                                </p:cBhvr>
                              </p:animEffect>
                            </p:childTnLst>
                          </p:cTn>
                        </p:par>
                        <p:par>
                          <p:cTn id="70" presetID="10" presetClass="entr" presetSubtype="0" fill="hold" nodeType="withEffect">
                            <p:stCondLst>
                              <p:cond delay="2312"/>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450"/>
                                  <p:tgtEl>
                                    <p:spTgt spid="25"/>
                                  </p:tgtEl>
                                </p:cBhvr>
                              </p:animEffect>
                            </p:childTnLst>
                          </p:cTn>
                        </p:par>
                        <p:par>
                          <p:cTn id="73" presetID="10" presetClass="entr" presetSubtype="0" fill="hold" nodeType="withEffect">
                            <p:stCondLst>
                              <p:cond delay="2408"/>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450"/>
                                  <p:tgtEl>
                                    <p:spTgt spid="26"/>
                                  </p:tgtEl>
                                </p:cBhvr>
                              </p:animEffect>
                            </p:childTnLst>
                          </p:cTn>
                        </p:par>
                        <p:par>
                          <p:cTn id="76" presetID="10" presetClass="entr" presetSubtype="0" fill="hold" nodeType="withEffect">
                            <p:stCondLst>
                              <p:cond delay="2504"/>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450"/>
                                  <p:tgtEl>
                                    <p:spTgt spid="27"/>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Built for every business that buys, sells and collects</a:t>
            </a:r>
            <a:endParaRPr lang="en-US" sz="2600" dirty="0"/>
          </a:p>
        </p:txBody>
      </p:sp>
      <p:pic>
        <p:nvPicPr>
          <p:cNvPr id="3" name="A_im_280" descr="/tmp/claude-1001/-var-www-vhosts-merciglobalteam/458c27f0-671d-48e8-803f-cbd879a30373/scratchpad/deckimg/ind_weaving.jpg">    </p:cNvPr>
          <p:cNvPicPr>
            <a:picLocks noChangeAspect="1"/>
          </p:cNvPicPr>
          <p:nvPr/>
        </p:nvPicPr>
        <p:blipFill>
          <a:blip r:embed="rId1"/>
          <a:srcRect l="0" r="0" t="0" b="0"/>
          <a:stretch/>
        </p:blipFill>
        <p:spPr>
          <a:xfrm>
            <a:off x="457200" y="1188720"/>
            <a:ext cx="2651760" cy="1554480"/>
          </a:xfrm>
          <a:prstGeom prst="rect">
            <a:avLst/>
          </a:prstGeom>
        </p:spPr>
      </p:pic>
      <p:sp>
        <p:nvSpPr>
          <p:cNvPr id="4" name="A_ov_281"/>
          <p:cNvSpPr/>
          <p:nvPr/>
        </p:nvSpPr>
        <p:spPr>
          <a:xfrm>
            <a:off x="457200" y="2304288"/>
            <a:ext cx="2651760" cy="438912"/>
          </a:xfrm>
          <a:prstGeom prst="rect">
            <a:avLst/>
          </a:prstGeom>
          <a:solidFill>
            <a:srgbClr val="000000">
              <a:alpha val="70000"/>
            </a:srgbClr>
          </a:solidFill>
          <a:ln/>
        </p:spPr>
      </p:sp>
      <p:sp>
        <p:nvSpPr>
          <p:cNvPr id="5" name="A_it_282"/>
          <p:cNvSpPr txBox="1"/>
          <p:nvPr/>
        </p:nvSpPr>
        <p:spPr>
          <a:xfrm>
            <a:off x="594360" y="235000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Weaving &amp; Textiles</a:t>
            </a:r>
            <a:endParaRPr lang="en-US" sz="1300" dirty="0"/>
          </a:p>
        </p:txBody>
      </p:sp>
      <p:pic>
        <p:nvPicPr>
          <p:cNvPr id="6" name="A_im_283" descr="/tmp/claude-1001/-var-www-vhosts-merciglobalteam/458c27f0-671d-48e8-803f-cbd879a30373/scratchpad/deckimg/ind_dyeing.jpg">    </p:cNvPr>
          <p:cNvPicPr>
            <a:picLocks noChangeAspect="1"/>
          </p:cNvPicPr>
          <p:nvPr/>
        </p:nvPicPr>
        <p:blipFill>
          <a:blip r:embed="rId2"/>
          <a:srcRect l="0" r="0" t="0" b="0"/>
          <a:stretch/>
        </p:blipFill>
        <p:spPr>
          <a:xfrm>
            <a:off x="3246120" y="1188720"/>
            <a:ext cx="2651760" cy="1554480"/>
          </a:xfrm>
          <a:prstGeom prst="rect">
            <a:avLst/>
          </a:prstGeom>
        </p:spPr>
      </p:pic>
      <p:sp>
        <p:nvSpPr>
          <p:cNvPr id="7" name="A_ov_284"/>
          <p:cNvSpPr/>
          <p:nvPr/>
        </p:nvSpPr>
        <p:spPr>
          <a:xfrm>
            <a:off x="3246120" y="2304288"/>
            <a:ext cx="2651760" cy="438912"/>
          </a:xfrm>
          <a:prstGeom prst="rect">
            <a:avLst/>
          </a:prstGeom>
          <a:solidFill>
            <a:srgbClr val="000000">
              <a:alpha val="70000"/>
            </a:srgbClr>
          </a:solidFill>
          <a:ln/>
        </p:spPr>
      </p:sp>
      <p:sp>
        <p:nvSpPr>
          <p:cNvPr id="8" name="A_it_285"/>
          <p:cNvSpPr txBox="1"/>
          <p:nvPr/>
        </p:nvSpPr>
        <p:spPr>
          <a:xfrm>
            <a:off x="3383280" y="235000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Dyeing &amp; Printing</a:t>
            </a:r>
            <a:endParaRPr lang="en-US" sz="1300" dirty="0"/>
          </a:p>
        </p:txBody>
      </p:sp>
      <p:pic>
        <p:nvPicPr>
          <p:cNvPr id="9" name="A_im_286" descr="/tmp/claude-1001/-var-www-vhosts-merciglobalteam/458c27f0-671d-48e8-803f-cbd879a30373/scratchpad/deckimg/ind_paper.jpg">    </p:cNvPr>
          <p:cNvPicPr>
            <a:picLocks noChangeAspect="1"/>
          </p:cNvPicPr>
          <p:nvPr/>
        </p:nvPicPr>
        <p:blipFill>
          <a:blip r:embed="rId3"/>
          <a:srcRect l="0" r="0" t="0" b="0"/>
          <a:stretch/>
        </p:blipFill>
        <p:spPr>
          <a:xfrm>
            <a:off x="6035040" y="1188720"/>
            <a:ext cx="2651760" cy="1554480"/>
          </a:xfrm>
          <a:prstGeom prst="rect">
            <a:avLst/>
          </a:prstGeom>
        </p:spPr>
      </p:pic>
      <p:sp>
        <p:nvSpPr>
          <p:cNvPr id="10" name="A_ov_287"/>
          <p:cNvSpPr/>
          <p:nvPr/>
        </p:nvSpPr>
        <p:spPr>
          <a:xfrm>
            <a:off x="6035040" y="2304288"/>
            <a:ext cx="2651760" cy="438912"/>
          </a:xfrm>
          <a:prstGeom prst="rect">
            <a:avLst/>
          </a:prstGeom>
          <a:solidFill>
            <a:srgbClr val="000000">
              <a:alpha val="70000"/>
            </a:srgbClr>
          </a:solidFill>
          <a:ln/>
        </p:spPr>
      </p:sp>
      <p:sp>
        <p:nvSpPr>
          <p:cNvPr id="11" name="A_it_288"/>
          <p:cNvSpPr txBox="1"/>
          <p:nvPr/>
        </p:nvSpPr>
        <p:spPr>
          <a:xfrm>
            <a:off x="6172200" y="235000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Paper</a:t>
            </a:r>
            <a:endParaRPr lang="en-US" sz="1300" dirty="0"/>
          </a:p>
        </p:txBody>
      </p:sp>
      <p:pic>
        <p:nvPicPr>
          <p:cNvPr id="12" name="A_im_289" descr="/tmp/claude-1001/-var-www-vhosts-merciglobalteam/458c27f0-671d-48e8-803f-cbd879a30373/scratchpad/deckimg/ind_jewel.jpg">    </p:cNvPr>
          <p:cNvPicPr>
            <a:picLocks noChangeAspect="1"/>
          </p:cNvPicPr>
          <p:nvPr/>
        </p:nvPicPr>
        <p:blipFill>
          <a:blip r:embed="rId4"/>
          <a:srcRect l="0" r="0" t="0" b="0"/>
          <a:stretch/>
        </p:blipFill>
        <p:spPr>
          <a:xfrm>
            <a:off x="457200" y="2880360"/>
            <a:ext cx="2651760" cy="1554480"/>
          </a:xfrm>
          <a:prstGeom prst="rect">
            <a:avLst/>
          </a:prstGeom>
        </p:spPr>
      </p:pic>
      <p:sp>
        <p:nvSpPr>
          <p:cNvPr id="13" name="A_ov_290"/>
          <p:cNvSpPr/>
          <p:nvPr/>
        </p:nvSpPr>
        <p:spPr>
          <a:xfrm>
            <a:off x="457200" y="3995928"/>
            <a:ext cx="2651760" cy="438912"/>
          </a:xfrm>
          <a:prstGeom prst="rect">
            <a:avLst/>
          </a:prstGeom>
          <a:solidFill>
            <a:srgbClr val="000000">
              <a:alpha val="70000"/>
            </a:srgbClr>
          </a:solidFill>
          <a:ln/>
        </p:spPr>
      </p:sp>
      <p:sp>
        <p:nvSpPr>
          <p:cNvPr id="14" name="A_it_291"/>
          <p:cNvSpPr txBox="1"/>
          <p:nvPr/>
        </p:nvSpPr>
        <p:spPr>
          <a:xfrm>
            <a:off x="594360" y="404164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Gold &amp; Jewellery</a:t>
            </a:r>
            <a:endParaRPr lang="en-US" sz="1300" dirty="0"/>
          </a:p>
        </p:txBody>
      </p:sp>
      <p:pic>
        <p:nvPicPr>
          <p:cNvPr id="15" name="A_im_292" descr="/tmp/claude-1001/-var-www-vhosts-merciglobalteam/458c27f0-671d-48e8-803f-cbd879a30373/scratchpad/deckimg/ind_eng.jpg">    </p:cNvPr>
          <p:cNvPicPr>
            <a:picLocks noChangeAspect="1"/>
          </p:cNvPicPr>
          <p:nvPr/>
        </p:nvPicPr>
        <p:blipFill>
          <a:blip r:embed="rId5"/>
          <a:srcRect l="0" r="0" t="0" b="0"/>
          <a:stretch/>
        </p:blipFill>
        <p:spPr>
          <a:xfrm>
            <a:off x="3246120" y="2880360"/>
            <a:ext cx="2651760" cy="1554480"/>
          </a:xfrm>
          <a:prstGeom prst="rect">
            <a:avLst/>
          </a:prstGeom>
        </p:spPr>
      </p:pic>
      <p:sp>
        <p:nvSpPr>
          <p:cNvPr id="16" name="A_ov_293"/>
          <p:cNvSpPr/>
          <p:nvPr/>
        </p:nvSpPr>
        <p:spPr>
          <a:xfrm>
            <a:off x="3246120" y="3995928"/>
            <a:ext cx="2651760" cy="438912"/>
          </a:xfrm>
          <a:prstGeom prst="rect">
            <a:avLst/>
          </a:prstGeom>
          <a:solidFill>
            <a:srgbClr val="000000">
              <a:alpha val="70000"/>
            </a:srgbClr>
          </a:solidFill>
          <a:ln/>
        </p:spPr>
      </p:sp>
      <p:sp>
        <p:nvSpPr>
          <p:cNvPr id="17" name="A_it_294"/>
          <p:cNvSpPr txBox="1"/>
          <p:nvPr/>
        </p:nvSpPr>
        <p:spPr>
          <a:xfrm>
            <a:off x="3383280" y="404164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Engineering &amp; Fenestration</a:t>
            </a:r>
            <a:endParaRPr lang="en-US" sz="1300" dirty="0"/>
          </a:p>
        </p:txBody>
      </p:sp>
      <p:pic>
        <p:nvPicPr>
          <p:cNvPr id="18" name="A_im_295" descr="/tmp/claude-1001/-var-www-vhosts-merciglobalteam/458c27f0-671d-48e8-803f-cbd879a30373/scratchpad/deckimg/ecom.jpg">    </p:cNvPr>
          <p:cNvPicPr>
            <a:picLocks noChangeAspect="1"/>
          </p:cNvPicPr>
          <p:nvPr/>
        </p:nvPicPr>
        <p:blipFill>
          <a:blip r:embed="rId6"/>
          <a:srcRect l="0" r="0" t="0" b="0"/>
          <a:stretch/>
        </p:blipFill>
        <p:spPr>
          <a:xfrm>
            <a:off x="6035040" y="2880360"/>
            <a:ext cx="2651760" cy="1554480"/>
          </a:xfrm>
          <a:prstGeom prst="rect">
            <a:avLst/>
          </a:prstGeom>
        </p:spPr>
      </p:pic>
      <p:sp>
        <p:nvSpPr>
          <p:cNvPr id="19" name="A_ov_296"/>
          <p:cNvSpPr/>
          <p:nvPr/>
        </p:nvSpPr>
        <p:spPr>
          <a:xfrm>
            <a:off x="6035040" y="3995928"/>
            <a:ext cx="2651760" cy="438912"/>
          </a:xfrm>
          <a:prstGeom prst="rect">
            <a:avLst/>
          </a:prstGeom>
          <a:solidFill>
            <a:srgbClr val="000000">
              <a:alpha val="70000"/>
            </a:srgbClr>
          </a:solidFill>
          <a:ln/>
        </p:spPr>
      </p:sp>
      <p:sp>
        <p:nvSpPr>
          <p:cNvPr id="20" name="A_it_297"/>
          <p:cNvSpPr txBox="1"/>
          <p:nvPr/>
        </p:nvSpPr>
        <p:spPr>
          <a:xfrm>
            <a:off x="6172200" y="4041648"/>
            <a:ext cx="2423160" cy="347472"/>
          </a:xfrm>
          <a:prstGeom prst="rect">
            <a:avLst/>
          </a:prstGeom>
          <a:noFill/>
          <a:ln/>
        </p:spPr>
        <p:txBody>
          <a:bodyPr wrap="square" lIns="0" tIns="0" rIns="0" bIns="0" rtlCol="0" anchor="ctr"/>
          <a:lstStyle/>
          <a:p>
            <a:pPr indent="0" marL="0">
              <a:buNone/>
            </a:pPr>
            <a:r>
              <a:rPr lang="en-US" sz="1300" b="1" dirty="0">
                <a:solidFill>
                  <a:schemeClr val="bg1"/>
                </a:solidFill>
              </a:rPr>
              <a:t>Trading, Agency &amp; Distribution</a:t>
            </a:r>
            <a:endParaRPr lang="en-US" sz="13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19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33"/>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66"/>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599"/>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32"/>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865"/>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998"/>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31"/>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264"/>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397"/>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53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663"/>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796"/>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929"/>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062"/>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195"/>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2328"/>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2461"/>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World-class customer experience — in India and the UAE</a:t>
            </a:r>
            <a:endParaRPr lang="en-US" sz="2600" dirty="0"/>
          </a:p>
        </p:txBody>
      </p:sp>
      <p:pic>
        <p:nvPicPr>
          <p:cNvPr id="3" name="A_im_298" descr="/tmp/claude-1001/-var-www-vhosts-merciglobalteam/458c27f0-671d-48e8-803f-cbd879a30373/scratchpad/deckimg/global.jpg">    </p:cNvPr>
          <p:cNvPicPr>
            <a:picLocks noChangeAspect="1"/>
          </p:cNvPicPr>
          <p:nvPr/>
        </p:nvPicPr>
        <p:blipFill>
          <a:blip r:embed="rId1"/>
          <a:srcRect l="0" r="0" t="0" b="0"/>
          <a:stretch/>
        </p:blipFill>
        <p:spPr>
          <a:xfrm>
            <a:off x="457200" y="1188720"/>
            <a:ext cx="8229600" cy="3337560"/>
          </a:xfrm>
          <a:prstGeom prst="rect">
            <a:avLst/>
          </a:prstGeom>
        </p:spPr>
      </p:pic>
      <p:sp>
        <p:nvSpPr>
          <p:cNvPr id="4" name="veil"/>
          <p:cNvSpPr/>
          <p:nvPr/>
        </p:nvSpPr>
        <p:spPr>
          <a:xfrm>
            <a:off x="457200" y="1188720"/>
            <a:ext cx="8229600" cy="3337560"/>
          </a:xfrm>
          <a:prstGeom prst="rect">
            <a:avLst/>
          </a:prstGeom>
          <a:solidFill>
            <a:srgbClr val="000000">
              <a:alpha val="55000"/>
            </a:srgbClr>
          </a:solidFill>
          <a:ln/>
        </p:spPr>
      </p:sp>
      <p:sp>
        <p:nvSpPr>
          <p:cNvPr id="5" name="A_rg_299"/>
          <p:cNvSpPr/>
          <p:nvPr/>
        </p:nvSpPr>
        <p:spPr>
          <a:xfrm>
            <a:off x="777240" y="2148840"/>
            <a:ext cx="3657600" cy="1783080"/>
          </a:xfrm>
          <a:prstGeom prst="roundRect">
            <a:avLst>
              <a:gd name="adj" fmla="val 4103"/>
            </a:avLst>
          </a:prstGeom>
          <a:solidFill>
            <a:schemeClr val="tx1">
              <a:alpha val="85000"/>
            </a:schemeClr>
          </a:solidFill>
          <a:ln w="9525">
            <a:solidFill>
              <a:srgbClr val="C9A84C">
                <a:alpha val="60000"/>
              </a:srgbClr>
            </a:solidFill>
            <a:prstDash val="solid"/>
          </a:ln>
        </p:spPr>
      </p:sp>
      <p:sp>
        <p:nvSpPr>
          <p:cNvPr id="6" name="A_rg_300"/>
          <p:cNvSpPr txBox="1"/>
          <p:nvPr/>
        </p:nvSpPr>
        <p:spPr>
          <a:xfrm>
            <a:off x="1005840" y="2286000"/>
            <a:ext cx="3200400" cy="411480"/>
          </a:xfrm>
          <a:prstGeom prst="rect">
            <a:avLst/>
          </a:prstGeom>
          <a:noFill/>
          <a:ln/>
        </p:spPr>
        <p:txBody>
          <a:bodyPr wrap="square" lIns="0" tIns="0" rIns="0" bIns="0" rtlCol="0" anchor="t"/>
          <a:lstStyle/>
          <a:p>
            <a:pPr indent="0" marL="0">
              <a:buNone/>
            </a:pPr>
            <a:r>
              <a:rPr lang="en-US" sz="2000" b="1" dirty="0">
                <a:solidFill>
                  <a:schemeClr val="accent1"/>
                </a:solidFill>
              </a:rPr>
              <a:t>India</a:t>
            </a:r>
            <a:endParaRPr lang="en-US" sz="2000" dirty="0"/>
          </a:p>
        </p:txBody>
      </p:sp>
      <p:sp>
        <p:nvSpPr>
          <p:cNvPr id="7" name="A_rg_301"/>
          <p:cNvSpPr txBox="1"/>
          <p:nvPr/>
        </p:nvSpPr>
        <p:spPr>
          <a:xfrm>
            <a:off x="1005840" y="2743200"/>
            <a:ext cx="3200400" cy="1097280"/>
          </a:xfrm>
          <a:prstGeom prst="rect">
            <a:avLst/>
          </a:prstGeom>
          <a:noFill/>
          <a:ln/>
        </p:spPr>
        <p:txBody>
          <a:bodyPr wrap="square" lIns="0" tIns="0" rIns="0" bIns="0" rtlCol="0" anchor="t"/>
          <a:lstStyle/>
          <a:p>
            <a:pPr indent="0" marL="0">
              <a:buNone/>
            </a:pPr>
            <a:r>
              <a:rPr lang="en-US" sz="1200" dirty="0">
                <a:solidFill>
                  <a:schemeClr val="bg1"/>
                </a:solidFill>
              </a:rPr>
              <a:t>GST-ready · Hindi, Gujarati and other Indian languages · Crore/Lakh formatting · WhatsApp-first customers · AI voice calls in the Indian context</a:t>
            </a:r>
            <a:endParaRPr lang="en-US" sz="1200" dirty="0"/>
          </a:p>
        </p:txBody>
      </p:sp>
      <p:sp>
        <p:nvSpPr>
          <p:cNvPr id="8" name="A_rg_302"/>
          <p:cNvSpPr/>
          <p:nvPr/>
        </p:nvSpPr>
        <p:spPr>
          <a:xfrm>
            <a:off x="4709160" y="2148840"/>
            <a:ext cx="3657600" cy="1783080"/>
          </a:xfrm>
          <a:prstGeom prst="roundRect">
            <a:avLst>
              <a:gd name="adj" fmla="val 4103"/>
            </a:avLst>
          </a:prstGeom>
          <a:solidFill>
            <a:schemeClr val="tx1">
              <a:alpha val="85000"/>
            </a:schemeClr>
          </a:solidFill>
          <a:ln w="9525">
            <a:solidFill>
              <a:srgbClr val="C9A84C">
                <a:alpha val="60000"/>
              </a:srgbClr>
            </a:solidFill>
            <a:prstDash val="solid"/>
          </a:ln>
        </p:spPr>
      </p:sp>
      <p:sp>
        <p:nvSpPr>
          <p:cNvPr id="9" name="A_rg_303"/>
          <p:cNvSpPr txBox="1"/>
          <p:nvPr/>
        </p:nvSpPr>
        <p:spPr>
          <a:xfrm>
            <a:off x="4937760" y="2286000"/>
            <a:ext cx="3200400" cy="411480"/>
          </a:xfrm>
          <a:prstGeom prst="rect">
            <a:avLst/>
          </a:prstGeom>
          <a:noFill/>
          <a:ln/>
        </p:spPr>
        <p:txBody>
          <a:bodyPr wrap="square" lIns="0" tIns="0" rIns="0" bIns="0" rtlCol="0" anchor="t"/>
          <a:lstStyle/>
          <a:p>
            <a:pPr indent="0" marL="0">
              <a:buNone/>
            </a:pPr>
            <a:r>
              <a:rPr lang="en-US" sz="2000" b="1" dirty="0">
                <a:solidFill>
                  <a:schemeClr val="accent1"/>
                </a:solidFill>
              </a:rPr>
              <a:t>UAE</a:t>
            </a:r>
            <a:endParaRPr lang="en-US" sz="2000" dirty="0"/>
          </a:p>
        </p:txBody>
      </p:sp>
      <p:sp>
        <p:nvSpPr>
          <p:cNvPr id="10" name="A_rg_304"/>
          <p:cNvSpPr txBox="1"/>
          <p:nvPr/>
        </p:nvSpPr>
        <p:spPr>
          <a:xfrm>
            <a:off x="4937760" y="2743200"/>
            <a:ext cx="3200400" cy="1097280"/>
          </a:xfrm>
          <a:prstGeom prst="rect">
            <a:avLst/>
          </a:prstGeom>
          <a:noFill/>
          <a:ln/>
        </p:spPr>
        <p:txBody>
          <a:bodyPr wrap="square" lIns="0" tIns="0" rIns="0" bIns="0" rtlCol="0" anchor="t"/>
          <a:lstStyle/>
          <a:p>
            <a:pPr indent="0" marL="0">
              <a:buNone/>
            </a:pPr>
            <a:r>
              <a:rPr lang="en-US" sz="1200" dirty="0">
                <a:solidFill>
                  <a:schemeClr val="bg1"/>
                </a:solidFill>
              </a:rPr>
              <a:t>VAT-ready · Arabic and English · AED · the same 24×7 automation for trading houses and manufacturers in the Gulf</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20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4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450"/>
                                  <p:tgtEl>
                                    <p:spTgt spid="5"/>
                                  </p:tgtEl>
                                </p:cBhvr>
                              </p:animEffect>
                            </p:childTnLst>
                          </p:cTn>
                        </p:par>
                        <p:par>
                          <p:cTn id="10" presetID="10" presetClass="entr" presetSubtype="0" fill="hold" nodeType="withEffect">
                            <p:stCondLst>
                              <p:cond delay="48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50"/>
                                  <p:tgtEl>
                                    <p:spTgt spid="6"/>
                                  </p:tgtEl>
                                </p:cBhvr>
                              </p:animEffect>
                            </p:childTnLst>
                          </p:cTn>
                        </p:par>
                        <p:par>
                          <p:cTn id="13" presetID="10" presetClass="entr" presetSubtype="0" fill="hold" nodeType="withEffect">
                            <p:stCondLst>
                              <p:cond delay="62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p:tgtEl>
                                    <p:spTgt spid="7"/>
                                  </p:tgtEl>
                                </p:cBhvr>
                              </p:animEffect>
                            </p:childTnLst>
                          </p:cTn>
                        </p:par>
                        <p:par>
                          <p:cTn id="16" presetID="10" presetClass="entr" presetSubtype="0" fill="hold" nodeType="withEffect">
                            <p:stCondLst>
                              <p:cond delay="76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450"/>
                                  <p:tgtEl>
                                    <p:spTgt spid="8"/>
                                  </p:tgtEl>
                                </p:cBhvr>
                              </p:animEffect>
                            </p:childTnLst>
                          </p:cTn>
                        </p:par>
                        <p:par>
                          <p:cTn id="19" presetID="10" presetClass="entr" presetSubtype="0" fill="hold" nodeType="withEffect">
                            <p:stCondLst>
                              <p:cond delay="9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450"/>
                                  <p:tgtEl>
                                    <p:spTgt spid="9"/>
                                  </p:tgtEl>
                                </p:cBhvr>
                              </p:animEffect>
                            </p:childTnLst>
                          </p:cTn>
                        </p:par>
                        <p:par>
                          <p:cTn id="22" presetID="10" presetClass="entr" presetSubtype="0" fill="hold" nodeType="withEffect">
                            <p:stCondLst>
                              <p:cond delay="104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450"/>
                                  <p:tgtEl>
                                    <p:spTgt spid="10"/>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384048"/>
            <a:ext cx="8229600" cy="566928"/>
          </a:xfrm>
          <a:prstGeom prst="rect">
            <a:avLst/>
          </a:prstGeom>
          <a:noFill/>
          <a:ln/>
        </p:spPr>
        <p:txBody>
          <a:bodyPr wrap="square" lIns="0" tIns="0" rIns="0" bIns="0" rtlCol="0" anchor="ctr"/>
          <a:lstStyle/>
          <a:p>
            <a:pPr algn="l" indent="0" marL="0">
              <a:buNone/>
            </a:pPr>
            <a:r>
              <a:rPr lang="en-US" sz="2600" dirty="0">
                <a:solidFill>
                  <a:schemeClr val="bg1"/>
                </a:solidFill>
              </a:rPr>
              <a:t>Questions prospects ask</a:t>
            </a:r>
            <a:endParaRPr lang="en-US" sz="2600" dirty="0"/>
          </a:p>
        </p:txBody>
      </p:sp>
      <p:sp>
        <p:nvSpPr>
          <p:cNvPr id="3" name="A_cd_305"/>
          <p:cNvSpPr/>
          <p:nvPr/>
        </p:nvSpPr>
        <p:spPr>
          <a:xfrm>
            <a:off x="457200" y="1188720"/>
            <a:ext cx="4023360" cy="1005840"/>
          </a:xfrm>
          <a:prstGeom prst="roundRect">
            <a:avLst>
              <a:gd name="adj" fmla="val 7273"/>
            </a:avLst>
          </a:prstGeom>
          <a:solidFill>
            <a:schemeClr val="tx2"/>
          </a:solidFill>
          <a:ln w="9525">
            <a:solidFill>
              <a:srgbClr val="2E2E36"/>
            </a:solidFill>
            <a:prstDash val="solid"/>
          </a:ln>
        </p:spPr>
      </p:sp>
      <p:sp>
        <p:nvSpPr>
          <p:cNvPr id="4" name="A_q_306"/>
          <p:cNvSpPr txBox="1"/>
          <p:nvPr/>
        </p:nvSpPr>
        <p:spPr>
          <a:xfrm>
            <a:off x="621792" y="1298448"/>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Unknown number?</a:t>
            </a:r>
            <a:endParaRPr lang="en-US" sz="1400" dirty="0"/>
          </a:p>
        </p:txBody>
      </p:sp>
      <p:sp>
        <p:nvSpPr>
          <p:cNvPr id="5" name="A_a_307"/>
          <p:cNvSpPr txBox="1"/>
          <p:nvPr/>
        </p:nvSpPr>
        <p:spPr>
          <a:xfrm>
            <a:off x="621792" y="1609344"/>
            <a:ext cx="3703320" cy="530352"/>
          </a:xfrm>
          <a:prstGeom prst="rect">
            <a:avLst/>
          </a:prstGeom>
          <a:noFill/>
          <a:ln/>
        </p:spPr>
        <p:txBody>
          <a:bodyPr wrap="square" lIns="0" tIns="0" rIns="0" bIns="0" rtlCol="0" anchor="t"/>
          <a:lstStyle/>
          <a:p>
            <a:pPr indent="0" marL="0">
              <a:buNone/>
            </a:pPr>
            <a:r>
              <a:rPr lang="en-US" sz="1200" dirty="0">
                <a:solidFill>
                  <a:schemeClr val="bg2"/>
                </a:solidFill>
              </a:rPr>
              <a:t>Nothing is posted. Only numbers registered in your account or agent master are accepted.</a:t>
            </a:r>
            <a:endParaRPr lang="en-US" sz="1200" dirty="0"/>
          </a:p>
        </p:txBody>
      </p:sp>
      <p:sp>
        <p:nvSpPr>
          <p:cNvPr id="6" name="A_cd_308"/>
          <p:cNvSpPr/>
          <p:nvPr/>
        </p:nvSpPr>
        <p:spPr>
          <a:xfrm>
            <a:off x="4663440" y="1188720"/>
            <a:ext cx="4023360" cy="1005840"/>
          </a:xfrm>
          <a:prstGeom prst="roundRect">
            <a:avLst>
              <a:gd name="adj" fmla="val 7273"/>
            </a:avLst>
          </a:prstGeom>
          <a:solidFill>
            <a:schemeClr val="tx2"/>
          </a:solidFill>
          <a:ln w="9525">
            <a:solidFill>
              <a:srgbClr val="2E2E36"/>
            </a:solidFill>
            <a:prstDash val="solid"/>
          </a:ln>
        </p:spPr>
      </p:sp>
      <p:sp>
        <p:nvSpPr>
          <p:cNvPr id="7" name="A_q_309"/>
          <p:cNvSpPr txBox="1"/>
          <p:nvPr/>
        </p:nvSpPr>
        <p:spPr>
          <a:xfrm>
            <a:off x="4828032" y="1298448"/>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Agency business?</a:t>
            </a:r>
            <a:endParaRPr lang="en-US" sz="1400" dirty="0"/>
          </a:p>
        </p:txBody>
      </p:sp>
      <p:sp>
        <p:nvSpPr>
          <p:cNvPr id="8" name="A_a_310"/>
          <p:cNvSpPr txBox="1"/>
          <p:nvPr/>
        </p:nvSpPr>
        <p:spPr>
          <a:xfrm>
            <a:off x="4828032" y="1609344"/>
            <a:ext cx="3703320" cy="530352"/>
          </a:xfrm>
          <a:prstGeom prst="rect">
            <a:avLst/>
          </a:prstGeom>
          <a:noFill/>
          <a:ln/>
        </p:spPr>
        <p:txBody>
          <a:bodyPr wrap="square" lIns="0" tIns="0" rIns="0" bIns="0" rtlCol="0" anchor="t"/>
          <a:lstStyle/>
          <a:p>
            <a:pPr indent="0" marL="0">
              <a:buNone/>
            </a:pPr>
            <a:r>
              <a:rPr lang="en-US" sz="1200" dirty="0">
                <a:solidFill>
                  <a:schemeClr val="bg2"/>
                </a:solidFill>
              </a:rPr>
              <a:t>Yes. Bills are forwarded to the buyer; payment confirmations go back to the supplier.</a:t>
            </a:r>
            <a:endParaRPr lang="en-US" sz="1200" dirty="0"/>
          </a:p>
        </p:txBody>
      </p:sp>
      <p:sp>
        <p:nvSpPr>
          <p:cNvPr id="9" name="A_cd_311"/>
          <p:cNvSpPr/>
          <p:nvPr/>
        </p:nvSpPr>
        <p:spPr>
          <a:xfrm>
            <a:off x="457200" y="2304288"/>
            <a:ext cx="4023360" cy="1005840"/>
          </a:xfrm>
          <a:prstGeom prst="roundRect">
            <a:avLst>
              <a:gd name="adj" fmla="val 7273"/>
            </a:avLst>
          </a:prstGeom>
          <a:solidFill>
            <a:schemeClr val="tx2"/>
          </a:solidFill>
          <a:ln w="9525">
            <a:solidFill>
              <a:srgbClr val="2E2E36"/>
            </a:solidFill>
            <a:prstDash val="solid"/>
          </a:ln>
        </p:spPr>
      </p:sp>
      <p:sp>
        <p:nvSpPr>
          <p:cNvPr id="10" name="A_q_312"/>
          <p:cNvSpPr txBox="1"/>
          <p:nvPr/>
        </p:nvSpPr>
        <p:spPr>
          <a:xfrm>
            <a:off x="621792" y="2414016"/>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Discounts and interest?</a:t>
            </a:r>
            <a:endParaRPr lang="en-US" sz="1400" dirty="0"/>
          </a:p>
        </p:txBody>
      </p:sp>
      <p:sp>
        <p:nvSpPr>
          <p:cNvPr id="11" name="A_a_313"/>
          <p:cNvSpPr txBox="1"/>
          <p:nvPr/>
        </p:nvSpPr>
        <p:spPr>
          <a:xfrm>
            <a:off x="621792" y="2724912"/>
            <a:ext cx="3703320" cy="530352"/>
          </a:xfrm>
          <a:prstGeom prst="rect">
            <a:avLst/>
          </a:prstGeom>
          <a:noFill/>
          <a:ln/>
        </p:spPr>
        <p:txBody>
          <a:bodyPr wrap="square" lIns="0" tIns="0" rIns="0" bIns="0" rtlCol="0" anchor="t"/>
          <a:lstStyle/>
          <a:p>
            <a:pPr indent="0" marL="0">
              <a:buNone/>
            </a:pPr>
            <a:r>
              <a:rPr lang="en-US" sz="1200" dirty="0">
                <a:solidFill>
                  <a:schemeClr val="bg2"/>
                </a:solidFill>
              </a:rPr>
              <a:t>Each account's rules are applied when a payment is matched, in full or in part.</a:t>
            </a:r>
            <a:endParaRPr lang="en-US" sz="1200" dirty="0"/>
          </a:p>
        </p:txBody>
      </p:sp>
      <p:sp>
        <p:nvSpPr>
          <p:cNvPr id="12" name="A_cd_314"/>
          <p:cNvSpPr/>
          <p:nvPr/>
        </p:nvSpPr>
        <p:spPr>
          <a:xfrm>
            <a:off x="4663440" y="2304288"/>
            <a:ext cx="4023360" cy="1005840"/>
          </a:xfrm>
          <a:prstGeom prst="roundRect">
            <a:avLst>
              <a:gd name="adj" fmla="val 7273"/>
            </a:avLst>
          </a:prstGeom>
          <a:solidFill>
            <a:schemeClr val="tx2"/>
          </a:solidFill>
          <a:ln w="9525">
            <a:solidFill>
              <a:srgbClr val="2E2E36"/>
            </a:solidFill>
            <a:prstDash val="solid"/>
          </a:ln>
        </p:spPr>
      </p:sp>
      <p:sp>
        <p:nvSpPr>
          <p:cNvPr id="13" name="A_q_315"/>
          <p:cNvSpPr txBox="1"/>
          <p:nvPr/>
        </p:nvSpPr>
        <p:spPr>
          <a:xfrm>
            <a:off x="4828032" y="2414016"/>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Which languages?</a:t>
            </a:r>
            <a:endParaRPr lang="en-US" sz="1400" dirty="0"/>
          </a:p>
        </p:txBody>
      </p:sp>
      <p:sp>
        <p:nvSpPr>
          <p:cNvPr id="14" name="A_a_316"/>
          <p:cNvSpPr txBox="1"/>
          <p:nvPr/>
        </p:nvSpPr>
        <p:spPr>
          <a:xfrm>
            <a:off x="4828032" y="2724912"/>
            <a:ext cx="3703320" cy="530352"/>
          </a:xfrm>
          <a:prstGeom prst="rect">
            <a:avLst/>
          </a:prstGeom>
          <a:noFill/>
          <a:ln/>
        </p:spPr>
        <p:txBody>
          <a:bodyPr wrap="square" lIns="0" tIns="0" rIns="0" bIns="0" rtlCol="0" anchor="t"/>
          <a:lstStyle/>
          <a:p>
            <a:pPr indent="0" marL="0">
              <a:buNone/>
            </a:pPr>
            <a:r>
              <a:rPr lang="en-US" sz="1200" dirty="0">
                <a:solidFill>
                  <a:schemeClr val="bg2"/>
                </a:solidFill>
              </a:rPr>
              <a:t>Hindi, Gujarati, English, Arabic and other languages — by text or by voice.</a:t>
            </a:r>
            <a:endParaRPr lang="en-US" sz="1200" dirty="0"/>
          </a:p>
        </p:txBody>
      </p:sp>
      <p:sp>
        <p:nvSpPr>
          <p:cNvPr id="15" name="A_cd_317"/>
          <p:cNvSpPr/>
          <p:nvPr/>
        </p:nvSpPr>
        <p:spPr>
          <a:xfrm>
            <a:off x="457200" y="3419856"/>
            <a:ext cx="4023360" cy="1005840"/>
          </a:xfrm>
          <a:prstGeom prst="roundRect">
            <a:avLst>
              <a:gd name="adj" fmla="val 7273"/>
            </a:avLst>
          </a:prstGeom>
          <a:solidFill>
            <a:schemeClr val="tx2"/>
          </a:solidFill>
          <a:ln w="9525">
            <a:solidFill>
              <a:srgbClr val="2E2E36"/>
            </a:solidFill>
            <a:prstDash val="solid"/>
          </a:ln>
        </p:spPr>
      </p:sp>
      <p:sp>
        <p:nvSpPr>
          <p:cNvPr id="16" name="A_q_318"/>
          <p:cNvSpPr txBox="1"/>
          <p:nvPr/>
        </p:nvSpPr>
        <p:spPr>
          <a:xfrm>
            <a:off x="621792" y="3529584"/>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Which businesses?</a:t>
            </a:r>
            <a:endParaRPr lang="en-US" sz="1400" dirty="0"/>
          </a:p>
        </p:txBody>
      </p:sp>
      <p:sp>
        <p:nvSpPr>
          <p:cNvPr id="17" name="A_a_319"/>
          <p:cNvSpPr txBox="1"/>
          <p:nvPr/>
        </p:nvSpPr>
        <p:spPr>
          <a:xfrm>
            <a:off x="621792" y="3840480"/>
            <a:ext cx="3703320" cy="530352"/>
          </a:xfrm>
          <a:prstGeom prst="rect">
            <a:avLst/>
          </a:prstGeom>
          <a:noFill/>
          <a:ln/>
        </p:spPr>
        <p:txBody>
          <a:bodyPr wrap="square" lIns="0" tIns="0" rIns="0" bIns="0" rtlCol="0" anchor="t"/>
          <a:lstStyle/>
          <a:p>
            <a:pPr indent="0" marL="0">
              <a:buNone/>
            </a:pPr>
            <a:r>
              <a:rPr lang="en-US" sz="1200" dirty="0">
                <a:solidFill>
                  <a:schemeClr val="bg2"/>
                </a:solidFill>
              </a:rPr>
              <a:t>Manufacturing, trading, agency, distribution and services, in India and the UAE.</a:t>
            </a:r>
            <a:endParaRPr lang="en-US" sz="1200" dirty="0"/>
          </a:p>
        </p:txBody>
      </p:sp>
      <p:sp>
        <p:nvSpPr>
          <p:cNvPr id="18" name="A_cd_320"/>
          <p:cNvSpPr/>
          <p:nvPr/>
        </p:nvSpPr>
        <p:spPr>
          <a:xfrm>
            <a:off x="4663440" y="3419856"/>
            <a:ext cx="4023360" cy="1005840"/>
          </a:xfrm>
          <a:prstGeom prst="roundRect">
            <a:avLst>
              <a:gd name="adj" fmla="val 7273"/>
            </a:avLst>
          </a:prstGeom>
          <a:solidFill>
            <a:schemeClr val="tx2"/>
          </a:solidFill>
          <a:ln w="9525">
            <a:solidFill>
              <a:srgbClr val="2E2E36"/>
            </a:solidFill>
            <a:prstDash val="solid"/>
          </a:ln>
        </p:spPr>
      </p:sp>
      <p:sp>
        <p:nvSpPr>
          <p:cNvPr id="19" name="A_q_321"/>
          <p:cNvSpPr txBox="1"/>
          <p:nvPr/>
        </p:nvSpPr>
        <p:spPr>
          <a:xfrm>
            <a:off x="4828032" y="3529584"/>
            <a:ext cx="3703320" cy="274320"/>
          </a:xfrm>
          <a:prstGeom prst="rect">
            <a:avLst/>
          </a:prstGeom>
          <a:noFill/>
          <a:ln/>
        </p:spPr>
        <p:txBody>
          <a:bodyPr wrap="square" lIns="0" tIns="0" rIns="0" bIns="0" rtlCol="0" anchor="t"/>
          <a:lstStyle/>
          <a:p>
            <a:pPr indent="0" marL="0">
              <a:buNone/>
            </a:pPr>
            <a:r>
              <a:rPr lang="en-US" sz="1400" b="1" dirty="0">
                <a:solidFill>
                  <a:schemeClr val="accent1"/>
                </a:solidFill>
              </a:rPr>
              <a:t>Is our data safe?</a:t>
            </a:r>
            <a:endParaRPr lang="en-US" sz="1400" dirty="0"/>
          </a:p>
        </p:txBody>
      </p:sp>
      <p:sp>
        <p:nvSpPr>
          <p:cNvPr id="20" name="A_a_322"/>
          <p:cNvSpPr txBox="1"/>
          <p:nvPr/>
        </p:nvSpPr>
        <p:spPr>
          <a:xfrm>
            <a:off x="4828032" y="3840480"/>
            <a:ext cx="3703320" cy="530352"/>
          </a:xfrm>
          <a:prstGeom prst="rect">
            <a:avLst/>
          </a:prstGeom>
          <a:noFill/>
          <a:ln/>
        </p:spPr>
        <p:txBody>
          <a:bodyPr wrap="square" lIns="0" tIns="0" rIns="0" bIns="0" rtlCol="0" anchor="t"/>
          <a:lstStyle/>
          <a:p>
            <a:pPr indent="0" marL="0">
              <a:buNone/>
            </a:pPr>
            <a:r>
              <a:rPr lang="en-US" sz="1200" dirty="0">
                <a:solidFill>
                  <a:schemeClr val="bg2"/>
                </a:solidFill>
              </a:rPr>
              <a:t>Each client has its own database; a party sees only its own records; every action is logged.</a:t>
            </a:r>
            <a:endParaRPr lang="en-US" sz="1200" dirty="0"/>
          </a:p>
        </p:txBody>
      </p:sp>
      <p:sp>
        <p:nvSpPr>
          <p:cNvPr id="25" name="Slide Number Placeholder 0"/>
          <p:cNvSpPr>
            <a:spLocks noGrp="1"/>
          </p:cNvSpPr>
          <p:nvPr>
            <p:ph type="sldNum" sz="quarter" idx="4294967295"/>
          </p:nvPr>
        </p:nvSpPr>
        <p:spPr>
          <a:xfrm>
            <a:off x="8229600" y="4773168"/>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bg2"/>
                </a:solidFill>
              </a:defRPr>
            </a:lvl1pPr>
          </a:lstStyle>
          <a:p>
            <a:pPr algn="r"/>
            <a:fld id="{F7021451-1387-4CA6-816F-3879F97B5CBC}" type="slidenum">
              <a:rPr b="0" lang="en-US"/>
              <a:t>21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450"/>
                                  <p:tgtEl>
                                    <p:spTgt spid="3"/>
                                  </p:tgtEl>
                                </p:cBhvr>
                              </p:animEffect>
                            </p:childTnLst>
                          </p:cTn>
                        </p:par>
                        <p:par>
                          <p:cTn id="7" presetID="10" presetClass="entr" presetSubtype="0" fill="hold" nodeType="withEffect">
                            <p:stCondLst>
                              <p:cond delay="333"/>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50"/>
                                  <p:tgtEl>
                                    <p:spTgt spid="4"/>
                                  </p:tgtEl>
                                </p:cBhvr>
                              </p:animEffect>
                            </p:childTnLst>
                          </p:cTn>
                        </p:par>
                        <p:par>
                          <p:cTn id="10" presetID="10" presetClass="entr" presetSubtype="0" fill="hold" nodeType="withEffect">
                            <p:stCondLst>
                              <p:cond delay="466"/>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50"/>
                                  <p:tgtEl>
                                    <p:spTgt spid="5"/>
                                  </p:tgtEl>
                                </p:cBhvr>
                              </p:animEffect>
                            </p:childTnLst>
                          </p:cTn>
                        </p:par>
                        <p:par>
                          <p:cTn id="13" presetID="10" presetClass="entr" presetSubtype="0" fill="hold" nodeType="withEffect">
                            <p:stCondLst>
                              <p:cond delay="599"/>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childTnLst>
                          </p:cTn>
                        </p:par>
                        <p:par>
                          <p:cTn id="16" presetID="10" presetClass="entr" presetSubtype="0" fill="hold" nodeType="withEffect">
                            <p:stCondLst>
                              <p:cond delay="732"/>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50"/>
                                  <p:tgtEl>
                                    <p:spTgt spid="7"/>
                                  </p:tgtEl>
                                </p:cBhvr>
                              </p:animEffect>
                            </p:childTnLst>
                          </p:cTn>
                        </p:par>
                        <p:par>
                          <p:cTn id="19" presetID="10" presetClass="entr" presetSubtype="0" fill="hold" nodeType="withEffect">
                            <p:stCondLst>
                              <p:cond delay="865"/>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50"/>
                                  <p:tgtEl>
                                    <p:spTgt spid="8"/>
                                  </p:tgtEl>
                                </p:cBhvr>
                              </p:animEffect>
                            </p:childTnLst>
                          </p:cTn>
                        </p:par>
                        <p:par>
                          <p:cTn id="22" presetID="10" presetClass="entr" presetSubtype="0" fill="hold" nodeType="withEffect">
                            <p:stCondLst>
                              <p:cond delay="998"/>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p:tgtEl>
                                    <p:spTgt spid="9"/>
                                  </p:tgtEl>
                                </p:cBhvr>
                              </p:animEffect>
                            </p:childTnLst>
                          </p:cTn>
                        </p:par>
                        <p:par>
                          <p:cTn id="25" presetID="10" presetClass="entr" presetSubtype="0" fill="hold" nodeType="withEffect">
                            <p:stCondLst>
                              <p:cond delay="1131"/>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p:tgtEl>
                                    <p:spTgt spid="10"/>
                                  </p:tgtEl>
                                </p:cBhvr>
                              </p:animEffect>
                            </p:childTnLst>
                          </p:cTn>
                        </p:par>
                        <p:par>
                          <p:cTn id="28" presetID="10" presetClass="entr" presetSubtype="0" fill="hold" nodeType="withEffect">
                            <p:stCondLst>
                              <p:cond delay="1264"/>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450"/>
                                  <p:tgtEl>
                                    <p:spTgt spid="11"/>
                                  </p:tgtEl>
                                </p:cBhvr>
                              </p:animEffect>
                            </p:childTnLst>
                          </p:cTn>
                        </p:par>
                        <p:par>
                          <p:cTn id="31" presetID="10" presetClass="entr" presetSubtype="0" fill="hold" nodeType="withEffect">
                            <p:stCondLst>
                              <p:cond delay="1397"/>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50"/>
                                  <p:tgtEl>
                                    <p:spTgt spid="12"/>
                                  </p:tgtEl>
                                </p:cBhvr>
                              </p:animEffect>
                            </p:childTnLst>
                          </p:cTn>
                        </p:par>
                        <p:par>
                          <p:cTn id="34" presetID="10" presetClass="entr" presetSubtype="0" fill="hold" nodeType="withEffect">
                            <p:stCondLst>
                              <p:cond delay="153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50"/>
                                  <p:tgtEl>
                                    <p:spTgt spid="13"/>
                                  </p:tgtEl>
                                </p:cBhvr>
                              </p:animEffect>
                            </p:childTnLst>
                          </p:cTn>
                        </p:par>
                        <p:par>
                          <p:cTn id="37" presetID="10" presetClass="entr" presetSubtype="0" fill="hold" nodeType="withEffect">
                            <p:stCondLst>
                              <p:cond delay="1663"/>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450"/>
                                  <p:tgtEl>
                                    <p:spTgt spid="14"/>
                                  </p:tgtEl>
                                </p:cBhvr>
                              </p:animEffect>
                            </p:childTnLst>
                          </p:cTn>
                        </p:par>
                        <p:par>
                          <p:cTn id="40" presetID="10" presetClass="entr" presetSubtype="0" fill="hold" nodeType="withEffect">
                            <p:stCondLst>
                              <p:cond delay="1796"/>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50"/>
                                  <p:tgtEl>
                                    <p:spTgt spid="15"/>
                                  </p:tgtEl>
                                </p:cBhvr>
                              </p:animEffect>
                            </p:childTnLst>
                          </p:cTn>
                        </p:par>
                        <p:par>
                          <p:cTn id="43" presetID="10" presetClass="entr" presetSubtype="0" fill="hold" nodeType="withEffect">
                            <p:stCondLst>
                              <p:cond delay="1929"/>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50"/>
                                  <p:tgtEl>
                                    <p:spTgt spid="16"/>
                                  </p:tgtEl>
                                </p:cBhvr>
                              </p:animEffect>
                            </p:childTnLst>
                          </p:cTn>
                        </p:par>
                        <p:par>
                          <p:cTn id="46" presetID="10" presetClass="entr" presetSubtype="0" fill="hold" nodeType="withEffect">
                            <p:stCondLst>
                              <p:cond delay="2062"/>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50"/>
                                  <p:tgtEl>
                                    <p:spTgt spid="17"/>
                                  </p:tgtEl>
                                </p:cBhvr>
                              </p:animEffect>
                            </p:childTnLst>
                          </p:cTn>
                        </p:par>
                        <p:par>
                          <p:cTn id="49" presetID="10" presetClass="entr" presetSubtype="0" fill="hold" nodeType="withEffect">
                            <p:stCondLst>
                              <p:cond delay="2195"/>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50"/>
                                  <p:tgtEl>
                                    <p:spTgt spid="18"/>
                                  </p:tgtEl>
                                </p:cBhvr>
                              </p:animEffect>
                            </p:childTnLst>
                          </p:cTn>
                        </p:par>
                        <p:par>
                          <p:cTn id="52" presetID="10" presetClass="entr" presetSubtype="0" fill="hold" nodeType="withEffect">
                            <p:stCondLst>
                              <p:cond delay="2328"/>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50"/>
                                  <p:tgtEl>
                                    <p:spTgt spid="19"/>
                                  </p:tgtEl>
                                </p:cBhvr>
                              </p:animEffect>
                            </p:childTnLst>
                          </p:cTn>
                        </p:par>
                        <p:par>
                          <p:cTn id="55" presetID="10" presetClass="entr" presetSubtype="0" fill="hold" nodeType="withEffect">
                            <p:stCondLst>
                              <p:cond delay="2461"/>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50"/>
                                  <p:tgtEl>
                                    <p:spTgt spid="20"/>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1097280"/>
            <a:ext cx="4572000" cy="2011680"/>
          </a:xfrm>
          <a:prstGeom prst="rect">
            <a:avLst/>
          </a:prstGeom>
          <a:noFill/>
          <a:ln/>
        </p:spPr>
        <p:txBody>
          <a:bodyPr wrap="square" lIns="0" tIns="0" rIns="0" bIns="0" rtlCol="0" anchor="t"/>
          <a:lstStyle/>
          <a:p>
            <a:pPr algn="l" indent="0" marL="0">
              <a:buNone/>
            </a:pPr>
            <a:r>
              <a:rPr lang="en-US" sz="3100" dirty="0">
                <a:solidFill>
                  <a:schemeClr val="bg1"/>
                </a:solidFill>
              </a:rPr>
              <a:t>See your own bills, customers and payments </a:t>
            </a:r>
            <a:pPr algn="l" indent="0" marL="0">
              <a:buNone/>
            </a:pPr>
            <a:r>
              <a:rPr lang="en-US" sz="3100" dirty="0">
                <a:solidFill>
                  <a:schemeClr val="accent1"/>
                </a:solidFill>
              </a:rPr>
              <a:t>run on autopilot</a:t>
            </a:r>
            <a:endParaRPr lang="en-US" sz="3100" dirty="0"/>
          </a:p>
        </p:txBody>
      </p:sp>
      <p:pic>
        <p:nvPicPr>
          <p:cNvPr id="3" name="im" descr="/tmp/claude-1001/-var-www-vhosts-merciglobalteam/458c27f0-671d-48e8-803f-cbd879a30373/scratchpad/deckimg/global.jpg">    </p:cNvPr>
          <p:cNvPicPr>
            <a:picLocks noChangeAspect="1"/>
          </p:cNvPicPr>
          <p:nvPr/>
        </p:nvPicPr>
        <p:blipFill>
          <a:blip r:embed="rId1"/>
          <a:srcRect l="0" r="0" t="0" b="0"/>
          <a:stretch/>
        </p:blipFill>
        <p:spPr>
          <a:xfrm>
            <a:off x="5394960" y="0"/>
            <a:ext cx="3749040" cy="5143500"/>
          </a:xfrm>
          <a:prstGeom prst="rect">
            <a:avLst/>
          </a:prstGeom>
        </p:spPr>
      </p:pic>
      <p:sp>
        <p:nvSpPr>
          <p:cNvPr id="4" name="tag"/>
          <p:cNvSpPr txBox="1"/>
          <p:nvPr/>
        </p:nvSpPr>
        <p:spPr>
          <a:xfrm>
            <a:off x="457200" y="685800"/>
            <a:ext cx="8229600" cy="201168"/>
          </a:xfrm>
          <a:prstGeom prst="rect">
            <a:avLst/>
          </a:prstGeom>
          <a:noFill/>
          <a:ln/>
        </p:spPr>
        <p:txBody>
          <a:bodyPr wrap="square" lIns="0" tIns="0" rIns="0" bIns="0" rtlCol="0" anchor="t"/>
          <a:lstStyle/>
          <a:p>
            <a:pPr indent="0" marL="0">
              <a:buNone/>
            </a:pPr>
            <a:r>
              <a:rPr lang="en-US" sz="1000" b="1" spc="300" kern="0" dirty="0">
                <a:solidFill>
                  <a:schemeClr val="accent1"/>
                </a:solidFill>
              </a:rPr>
              <a:t>NEXT STEP</a:t>
            </a:r>
            <a:endParaRPr lang="en-US" sz="1000" dirty="0"/>
          </a:p>
        </p:txBody>
      </p:sp>
      <p:sp>
        <p:nvSpPr>
          <p:cNvPr id="5" name="A_c_323"/>
          <p:cNvSpPr txBox="1"/>
          <p:nvPr/>
        </p:nvSpPr>
        <p:spPr>
          <a:xfrm>
            <a:off x="457200" y="3246120"/>
            <a:ext cx="4572000" cy="640080"/>
          </a:xfrm>
          <a:prstGeom prst="rect">
            <a:avLst/>
          </a:prstGeom>
          <a:noFill/>
          <a:ln/>
        </p:spPr>
        <p:txBody>
          <a:bodyPr wrap="square" lIns="0" tIns="0" rIns="0" bIns="0" rtlCol="0" anchor="t"/>
          <a:lstStyle/>
          <a:p>
            <a:pPr indent="0" marL="0">
              <a:buNone/>
            </a:pPr>
            <a:r>
              <a:rPr lang="en-US" sz="1500" dirty="0">
                <a:solidFill>
                  <a:schemeClr val="bg2"/>
                </a:solidFill>
              </a:rPr>
              <a:t>A live demo on your kind of business, in the language your team speaks.</a:t>
            </a:r>
            <a:endParaRPr lang="en-US" sz="1500" dirty="0"/>
          </a:p>
        </p:txBody>
      </p:sp>
      <p:sp>
        <p:nvSpPr>
          <p:cNvPr id="6" name="A_c_324"/>
          <p:cNvSpPr txBox="1"/>
          <p:nvPr/>
        </p:nvSpPr>
        <p:spPr>
          <a:xfrm>
            <a:off x="457200" y="4023360"/>
            <a:ext cx="4754880" cy="640080"/>
          </a:xfrm>
          <a:prstGeom prst="rect">
            <a:avLst/>
          </a:prstGeom>
          <a:noFill/>
          <a:ln/>
        </p:spPr>
        <p:txBody>
          <a:bodyPr wrap="square" lIns="0" tIns="0" rIns="0" bIns="0" rtlCol="0" anchor="t"/>
          <a:lstStyle/>
          <a:p>
            <a:pPr indent="0" marL="0">
              <a:buNone/>
            </a:pPr>
            <a:r>
              <a:rPr lang="en-US" sz="1300" u="sng" dirty="0">
                <a:solidFill>
                  <a:schemeClr val="accent1"/>
                </a:solidFill>
                <a:hlinkClick r:id="rId2" invalidUrl="" action="" tgtFrame="" tooltip="" history="1" highlightClick="0" endSnd="0">
                  <a:extLst>
                    <a:ext uri="{A12FA001-AC4F-418D-AE19-62706E023703}">
                      <ahyp:hlinkClr xmlns:ahyp="http://schemas.microsoft.com/office/drawing/2018/hyperlinkcolor" val="tx"/>
                    </a:ext>
                  </a:extLst>
                </a:hlinkClick>
              </a:rPr>
              <a:t>Book a demo: merciglobal.ae/contact-us</a:t>
            </a:r>
            <a:endParaRPr lang="en-US" sz="1300" dirty="0"/>
          </a:p>
          <a:p>
            <a:pPr indent="0" marL="0">
              <a:buNone/>
            </a:pPr>
            <a:r>
              <a:rPr lang="en-US" sz="1300" dirty="0">
                <a:solidFill>
                  <a:schemeClr val="accent1"/>
                </a:solidFill>
              </a:rPr>
              <a:t>Info@merciglobal.com  ·  +91 76220 14301</a:t>
            </a:r>
            <a:endParaRPr lang="en-US" sz="13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presetID="10" presetClass="entr" presetSubtype="0" fill="hold" nodeType="withEffect">
                            <p:stCondLst>
                              <p:cond delay="20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450"/>
                                  <p:tgtEl>
                                    <p:spTgt spid="5"/>
                                  </p:tgtEl>
                                </p:cBhvr>
                              </p:animEffect>
                            </p:childTnLst>
                          </p:cTn>
                        </p:par>
                        <p:par>
                          <p:cTn id="7" presetID="10" presetClass="entr" presetSubtype="0" fill="hold" nodeType="withEffect">
                            <p:stCondLst>
                              <p:cond delay="34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450"/>
                                  <p:tgtEl>
                                    <p:spTgt spid="6"/>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rciglobal Gold">
  <a:themeElements>
    <a:clrScheme name="Merciglobal Gold">
      <a:dk1>
        <a:srgbClr val="0E0E10"/>
      </a:dk1>
      <a:lt1>
        <a:srgbClr val="FFFFFF"/>
      </a:lt1>
      <a:dk2>
        <a:srgbClr val="1A1A1F"/>
      </a:dk2>
      <a:lt2>
        <a:srgbClr val="B4B4BC"/>
      </a:lt2>
      <a:accent1>
        <a:srgbClr val="C9A84C"/>
      </a:accent1>
      <a:accent2>
        <a:srgbClr val="3FB68B"/>
      </a:accent2>
      <a:accent3>
        <a:srgbClr val="E3C77A"/>
      </a:accent3>
      <a:accent4>
        <a:srgbClr val="6E9BEF"/>
      </a:accent4>
      <a:accent5>
        <a:srgbClr val="E0A040"/>
      </a:accent5>
      <a:accent6>
        <a:srgbClr val="7A7A85"/>
      </a:accent6>
      <a:hlink>
        <a:srgbClr val="C9A84C"/>
      </a:hlink>
      <a:folHlink>
        <a:srgbClr val="E3C77A"/>
      </a:folHlink>
    </a:clrScheme>
    <a:fontScheme name="Merciglobal Gold">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Merciglobal Systems Pvt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Merciglobal Cloud ERP — AI Customer &amp; Supplier Experience</dc:title>
  <dc:subject>PptxGenJS Presentation</dc:subject>
  <dc:creator>Merciglobal Systems Pvt Ltd</dc:creator>
  <cp:lastModifiedBy>Merciglobal Systems Pvt Ltd</cp:lastModifiedBy>
  <cp:revision>1</cp:revision>
  <dcterms:created xsi:type="dcterms:W3CDTF">2026-10-29T05:15:25Z</dcterms:created>
  <dcterms:modified xsi:type="dcterms:W3CDTF">2026-10-29T05:15:25Z</dcterms:modified>
</cp:coreProperties>
</file>